
<file path=[Content_Types].xml><?xml version="1.0" encoding="utf-8"?>
<Types xmlns="http://schemas.openxmlformats.org/package/2006/content-types">
  <Override PartName="/ppt/slideMasters/slideMaster3.xml" ContentType="application/vnd.openxmlformats-officedocument.presentationml.slideMaster+xml"/>
  <Override PartName="/ppt/slides/slide6.xml" ContentType="application/vnd.openxmlformats-officedocument.presentationml.slide+xml"/>
  <Override PartName="/ppt/slideLayouts/slideLayout8.xml" ContentType="application/vnd.openxmlformats-officedocument.presentationml.slideLayout+xml"/>
  <Override PartName="/ppt/theme/theme5.xml" ContentType="application/vnd.openxmlformats-officedocument.them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Masters/slideMaster4.xml" ContentType="application/vnd.openxmlformats-officedocument.presentationml.slideMaster+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theme/theme4.xml" ContentType="application/vnd.openxmlformats-officedocument.theme+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86" r:id="rId3"/>
    <p:sldMasterId id="2147483688" r:id="rId4"/>
  </p:sldMasterIdLst>
  <p:notesMasterIdLst>
    <p:notesMasterId r:id="rId29"/>
  </p:notesMasterIdLst>
  <p:sldIdLst>
    <p:sldId id="256" r:id="rId5"/>
    <p:sldId id="257" r:id="rId6"/>
    <p:sldId id="258" r:id="rId7"/>
    <p:sldId id="259" r:id="rId8"/>
    <p:sldId id="264" r:id="rId9"/>
    <p:sldId id="274" r:id="rId10"/>
    <p:sldId id="277" r:id="rId11"/>
    <p:sldId id="261" r:id="rId12"/>
    <p:sldId id="262" r:id="rId13"/>
    <p:sldId id="281" r:id="rId14"/>
    <p:sldId id="284" r:id="rId15"/>
    <p:sldId id="283" r:id="rId16"/>
    <p:sldId id="266" r:id="rId17"/>
    <p:sldId id="267" r:id="rId18"/>
    <p:sldId id="268" r:id="rId19"/>
    <p:sldId id="269" r:id="rId20"/>
    <p:sldId id="270" r:id="rId21"/>
    <p:sldId id="271" r:id="rId22"/>
    <p:sldId id="272" r:id="rId23"/>
    <p:sldId id="278" r:id="rId24"/>
    <p:sldId id="279" r:id="rId25"/>
    <p:sldId id="294" r:id="rId26"/>
    <p:sldId id="295" r:id="rId27"/>
    <p:sldId id="297"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67" d="100"/>
          <a:sy n="67" d="100"/>
        </p:scale>
        <p:origin x="-612"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B9FE355-B675-4257-A1C6-0A650FA455FB}" type="datetimeFigureOut">
              <a:rPr lang="en-US" smtClean="0"/>
              <a:pPr/>
              <a:t>6/26/2012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EDA0162-0321-4C83-96CA-9827DBFC324F}"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Placeholder 2"/>
          <p:cNvSpPr>
            <a:spLocks noGrp="1" noRot="1" noChangeAspect="1" noChangeArrowheads="1" noTextEdit="1"/>
          </p:cNvSpPr>
          <p:nvPr>
            <p:ph type="sldImg"/>
          </p:nvPr>
        </p:nvSpPr>
        <p:spPr>
          <a:ln/>
        </p:spPr>
      </p:sp>
      <p:sp>
        <p:nvSpPr>
          <p:cNvPr id="23554" name="Placeholder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extLst/>
          </a:lstStyle>
          <a:p>
            <a:fld id="{AC321B69-8B73-4620-A4DF-4B879BE74AC4}" type="datetimeFigureOut">
              <a:rPr lang="en-US" smtClean="0"/>
              <a:pPr/>
              <a:t>6/26/2012</a:t>
            </a:fld>
            <a:endParaRPr lang="en-US"/>
          </a:p>
        </p:txBody>
      </p:sp>
      <p:sp>
        <p:nvSpPr>
          <p:cNvPr id="17" name="Footer Placeholder 16"/>
          <p:cNvSpPr>
            <a:spLocks noGrp="1"/>
          </p:cNvSpPr>
          <p:nvPr>
            <p:ph type="ftr" sz="quarter" idx="11"/>
          </p:nvPr>
        </p:nvSpPr>
        <p:spPr/>
        <p:txBody>
          <a:bodyPr/>
          <a:lstStyle>
            <a:extLst/>
          </a:lstStyle>
          <a:p>
            <a:endParaRPr lang="en-US"/>
          </a:p>
        </p:txBody>
      </p:sp>
      <p:sp>
        <p:nvSpPr>
          <p:cNvPr id="29" name="Slide Number Placeholder 28"/>
          <p:cNvSpPr>
            <a:spLocks noGrp="1"/>
          </p:cNvSpPr>
          <p:nvPr>
            <p:ph type="sldNum" sz="quarter" idx="12"/>
          </p:nvPr>
        </p:nvSpPr>
        <p:spPr/>
        <p:txBody>
          <a:bodyPr/>
          <a:lstStyle>
            <a:extLst/>
          </a:lstStyle>
          <a:p>
            <a:fld id="{033CC667-5203-48D2-9050-DC46CD01DC23}" type="slidenum">
              <a:rPr lang="en-US" smtClean="0"/>
              <a:pPr/>
              <a:t>‹#›</a:t>
            </a:fld>
            <a:endParaRPr lang="en-US"/>
          </a:p>
        </p:txBody>
      </p:sp>
      <p:sp>
        <p:nvSpPr>
          <p:cNvPr id="32" name="Rectangle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9" name="Rectangle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0" name="Rectangle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1" name="Rectangle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42" name="Rectangle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56" name="Rectangle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5" name="Rectangle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6" name="Rectangle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7" name="Rectangle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AC321B69-8B73-4620-A4DF-4B879BE74AC4}" type="datetimeFigureOut">
              <a:rPr lang="en-US" smtClean="0"/>
              <a:pPr/>
              <a:t>6/26/2012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033CC667-5203-48D2-9050-DC46CD01DC2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AC321B69-8B73-4620-A4DF-4B879BE74AC4}" type="datetimeFigureOut">
              <a:rPr lang="en-US" smtClean="0"/>
              <a:pPr/>
              <a:t>6/26/2012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033CC667-5203-48D2-9050-DC46CD01DC23}"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828CD7-5746-4C4E-AFD2-8F53424FBF97}" type="datetimeFigureOut">
              <a:rPr lang="en-US" smtClean="0"/>
              <a:pPr/>
              <a:t>6/26/2012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38FEA2-119D-4D9B-B12F-9B3163E41875}"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EC787E-0C26-49E3-9E7F-6F07982F65E7}" type="datetimeFigureOut">
              <a:rPr lang="en-US" smtClean="0"/>
              <a:pPr/>
              <a:t>6/26/2012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DC24CE-EEE2-4D68-83EA-CF2F5C2BA704}" type="slidenum">
              <a:rPr lang="en-US" smtClean="0"/>
              <a:pPr/>
              <a:t>‹#›</a:t>
            </a:fld>
            <a:endParaRPr lang="en-US"/>
          </a:p>
        </p:txBody>
      </p:sp>
    </p:spTree>
  </p:cSld>
  <p:clrMapOvr>
    <a:masterClrMapping/>
  </p:clrMapOvr>
  <p:transition spd="slow" advClick="0" advTm="10000">
    <p:pull dir="l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6DFF2A-F288-4889-9C0A-BA66E2925C4F}" type="datetimeFigureOut">
              <a:rPr lang="en-US" smtClean="0"/>
              <a:pPr/>
              <a:t>6/26/2012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191BBA-0CE6-4426-BED0-F2F56C5A34C3}"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480EBC8A-E8F8-41B5-9500-F9D121A49D6D}" type="datetimeFigureOut">
              <a:rPr lang="en-CA" smtClean="0"/>
              <a:pPr/>
              <a:t>26/06/2012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1D4F9A8-C691-4AB7-B0C9-C95941B36637}" type="slidenum">
              <a:rPr lang="en-CA" smtClean="0"/>
              <a:pPr/>
              <a:t>‹#›</a:t>
            </a:fld>
            <a:endParaRPr lang="en-CA"/>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FB1E38-52BC-4502-97D3-BC236AEC350B}" type="datetimeFigureOut">
              <a:rPr lang="en-CA" smtClean="0"/>
              <a:pPr/>
              <a:t>26/06/2012</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62CE9526-7269-4FC6-A693-CB6EBC61C5BE}" type="slidenum">
              <a:rPr lang="en-CA" smtClean="0"/>
              <a:pPr/>
              <a:t>‹#›</a:t>
            </a:fld>
            <a:endParaRPr lang="en-C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AC321B69-8B73-4620-A4DF-4B879BE74AC4}" type="datetimeFigureOut">
              <a:rPr lang="en-US" smtClean="0"/>
              <a:pPr/>
              <a:t>6/26/2012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033CC667-5203-48D2-9050-DC46CD01DC2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5" name="Freeform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3" name="Freeform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6" name="Freeform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7" name="Freeform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8" name="Freeform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9" name="Freeform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0" name="Freeform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1" name="Freeform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2" name="Freeform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3" name="Freeform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4" name="Freeform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5" name="Freeform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6" name="Freeform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7" name="Freeform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3" name="Text Placeholder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AC321B69-8B73-4620-A4DF-4B879BE74AC4}" type="datetimeFigureOut">
              <a:rPr lang="en-US" smtClean="0"/>
              <a:pPr/>
              <a:t>6/26/2012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033CC667-5203-48D2-9050-DC46CD01DC23}" type="slidenum">
              <a:rPr lang="en-US" smtClean="0"/>
              <a:pPr/>
              <a:t>‹#›</a:t>
            </a:fld>
            <a:endParaRPr lang="en-US"/>
          </a:p>
        </p:txBody>
      </p:sp>
      <p:sp>
        <p:nvSpPr>
          <p:cNvPr id="7" name="Rectangle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en-US" smtClean="0"/>
              <a:t>Click to edit Master title style</a:t>
            </a:r>
            <a:endParaRPr kumimoji="0" lang="en-US"/>
          </a:p>
        </p:txBody>
      </p:sp>
      <p:sp>
        <p:nvSpPr>
          <p:cNvPr id="8" name="Rectangle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Rectangle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Rectangle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tangle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AC321B69-8B73-4620-A4DF-4B879BE74AC4}" type="datetimeFigureOut">
              <a:rPr lang="en-US" smtClean="0"/>
              <a:pPr/>
              <a:t>6/26/2012</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033CC667-5203-48D2-9050-DC46CD01DC2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504824" y="512064"/>
            <a:ext cx="7772400" cy="914400"/>
          </a:xfrm>
        </p:spPr>
        <p:txBody>
          <a:bodyPr anchor="t"/>
          <a:lstStyle>
            <a:lvl1pPr>
              <a:defRPr sz="400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AC321B69-8B73-4620-A4DF-4B879BE74AC4}" type="datetimeFigureOut">
              <a:rPr lang="en-US" smtClean="0"/>
              <a:pPr/>
              <a:t>6/26/2012</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033CC667-5203-48D2-9050-DC46CD01DC23}" type="slidenum">
              <a:rPr lang="en-US" smtClean="0"/>
              <a:pPr/>
              <a:t>‹#›</a:t>
            </a:fld>
            <a:endParaRPr lang="en-US"/>
          </a:p>
        </p:txBody>
      </p:sp>
      <p:sp>
        <p:nvSpPr>
          <p:cNvPr id="16" name="Rectangle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7" name="Rectangle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8" name="Rectangle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9" name="Rectangle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0" name="Rectangle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1" name="Rectangle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Rectangle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9" name="Rectangle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30" name="Rectangle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AC321B69-8B73-4620-A4DF-4B879BE74AC4}" type="datetimeFigureOut">
              <a:rPr lang="en-US" smtClean="0"/>
              <a:pPr/>
              <a:t>6/26/2012</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033CC667-5203-48D2-9050-DC46CD01DC2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AC321B69-8B73-4620-A4DF-4B879BE74AC4}" type="datetimeFigureOut">
              <a:rPr lang="en-US" smtClean="0"/>
              <a:pPr/>
              <a:t>6/26/2012</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033CC667-5203-48D2-9050-DC46CD01DC2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AC321B69-8B73-4620-A4DF-4B879BE74AC4}" type="datetimeFigureOut">
              <a:rPr lang="en-US" smtClean="0"/>
              <a:pPr/>
              <a:t>6/26/2012</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033CC667-5203-48D2-9050-DC46CD01DC2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cxnSp>
        <p:nvCxnSpPr>
          <p:cNvPr id="9" name="Straight Connector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8514581" y="1219200"/>
            <a:ext cx="132763" cy="128466"/>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en-US" smtClean="0"/>
              <a:t>Click icon to add picture</a:t>
            </a:r>
            <a:endParaRPr kumimoji="0" lang="en-US"/>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grpSp>
        <p:nvGrpSpPr>
          <p:cNvPr id="14" name="Group 13"/>
          <p:cNvGrpSpPr/>
          <p:nvPr/>
        </p:nvGrpSpPr>
        <p:grpSpPr>
          <a:xfrm rot="5400000">
            <a:off x="8666981" y="1371600"/>
            <a:ext cx="132763" cy="128466"/>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8320088" y="1474763"/>
            <a:ext cx="132763" cy="128466"/>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6477000" y="55499"/>
            <a:ext cx="2133600" cy="365125"/>
          </a:xfrm>
        </p:spPr>
        <p:txBody>
          <a:bodyPr/>
          <a:lstStyle>
            <a:extLst/>
          </a:lstStyle>
          <a:p>
            <a:fld id="{AC321B69-8B73-4620-A4DF-4B879BE74AC4}" type="datetimeFigureOut">
              <a:rPr lang="en-US" smtClean="0"/>
              <a:pPr/>
              <a:t>6/26/2012</a:t>
            </a:fld>
            <a:endParaRPr lang="en-US"/>
          </a:p>
        </p:txBody>
      </p:sp>
      <p:sp>
        <p:nvSpPr>
          <p:cNvPr id="6" name="Footer Placeholder 5"/>
          <p:cNvSpPr>
            <a:spLocks noGrp="1"/>
          </p:cNvSpPr>
          <p:nvPr>
            <p:ph type="ftr" sz="quarter" idx="11"/>
          </p:nvPr>
        </p:nvSpPr>
        <p:spPr>
          <a:xfrm>
            <a:off x="914400" y="55499"/>
            <a:ext cx="5562600" cy="365125"/>
          </a:xfrm>
        </p:spPr>
        <p:txBody>
          <a:bodyPr/>
          <a:lstStyle>
            <a:extLst/>
          </a:lstStyle>
          <a:p>
            <a:endParaRPr lang="en-US"/>
          </a:p>
        </p:txBody>
      </p:sp>
      <p:sp>
        <p:nvSpPr>
          <p:cNvPr id="7" name="Slide Number Placeholder 6"/>
          <p:cNvSpPr>
            <a:spLocks noGrp="1"/>
          </p:cNvSpPr>
          <p:nvPr>
            <p:ph type="sldNum" sz="quarter" idx="12"/>
          </p:nvPr>
        </p:nvSpPr>
        <p:spPr>
          <a:xfrm>
            <a:off x="8610600" y="55499"/>
            <a:ext cx="457200" cy="365125"/>
          </a:xfrm>
        </p:spPr>
        <p:txBody>
          <a:bodyPr/>
          <a:lstStyle>
            <a:extLst/>
          </a:lstStyle>
          <a:p>
            <a:fld id="{033CC667-5203-48D2-9050-DC46CD01DC2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Rectangle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Rectangle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Rectangle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tangle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5" name="Rectangle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6" name="Rectangle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7" name="Rectangle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Title Placeholder 21"/>
          <p:cNvSpPr>
            <a:spLocks noGrp="1"/>
          </p:cNvSpPr>
          <p:nvPr>
            <p:ph type="title"/>
          </p:nvPr>
        </p:nvSpPr>
        <p:spPr>
          <a:xfrm>
            <a:off x="914400" y="512064"/>
            <a:ext cx="7772400" cy="914400"/>
          </a:xfrm>
          <a:prstGeom prst="rect">
            <a:avLst/>
          </a:prstGeom>
        </p:spPr>
        <p:txBody>
          <a:bodyPr vert="horz" anchor="t">
            <a:noAutofit/>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783560"/>
            <a:ext cx="7772400" cy="457200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fld id="{AC321B69-8B73-4620-A4DF-4B879BE74AC4}" type="datetimeFigureOut">
              <a:rPr lang="en-US" smtClean="0"/>
              <a:pPr/>
              <a:t>6/26/2012</a:t>
            </a:fld>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fld id="{033CC667-5203-48D2-9050-DC46CD01DC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828CD7-5746-4C4E-AFD2-8F53424FBF97}" type="datetimeFigureOut">
              <a:rPr lang="en-US" smtClean="0"/>
              <a:pPr/>
              <a:t>6/26/2012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38FEA2-119D-4D9B-B12F-9B3163E4187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91"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6DFF2A-F288-4889-9C0A-BA66E2925C4F}" type="datetimeFigureOut">
              <a:rPr lang="en-US" smtClean="0"/>
              <a:pPr/>
              <a:t>6/26/2012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191BBA-0CE6-4426-BED0-F2F56C5A34C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87"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0EBC8A-E8F8-41B5-9500-F9D121A49D6D}" type="datetimeFigureOut">
              <a:rPr lang="en-CA" smtClean="0"/>
              <a:pPr/>
              <a:t>26/06/2012</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D4F9A8-C691-4AB7-B0C9-C95941B36637}" type="slidenum">
              <a:rPr lang="en-CA" smtClean="0"/>
              <a:pPr/>
              <a:t>‹#›</a:t>
            </a:fld>
            <a:endParaRPr lang="en-CA"/>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3.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4.xml"/><Relationship Id="rId5" Type="http://schemas.openxmlformats.org/officeDocument/2006/relationships/image" Target="../media/image28.jpeg"/><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14.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5.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hyperlink" Target="https://my.pbworks.com/"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6.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gif"/><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latin typeface="Maiandra GD" pitchFamily="34" charset="0"/>
              </a:rPr>
              <a:t>Project Based Learning at </a:t>
            </a:r>
            <a:r>
              <a:rPr lang="en-US" dirty="0" err="1" smtClean="0">
                <a:latin typeface="Maiandra GD" pitchFamily="34" charset="0"/>
              </a:rPr>
              <a:t>morell</a:t>
            </a:r>
            <a:r>
              <a:rPr lang="en-US" dirty="0" smtClean="0">
                <a:latin typeface="Maiandra GD" pitchFamily="34" charset="0"/>
              </a:rPr>
              <a:t> Regional high school</a:t>
            </a:r>
            <a:endParaRPr lang="en-US" dirty="0">
              <a:latin typeface="Maiandra GD" pitchFamily="34" charset="0"/>
            </a:endParaRPr>
          </a:p>
        </p:txBody>
      </p:sp>
      <p:sp>
        <p:nvSpPr>
          <p:cNvPr id="3" name="Subtitle 2"/>
          <p:cNvSpPr>
            <a:spLocks noGrp="1"/>
          </p:cNvSpPr>
          <p:nvPr>
            <p:ph type="subTitle" idx="1"/>
          </p:nvPr>
        </p:nvSpPr>
        <p:spPr/>
        <p:txBody>
          <a:bodyPr/>
          <a:lstStyle/>
          <a:p>
            <a:r>
              <a:rPr lang="en-US" dirty="0" smtClean="0">
                <a:latin typeface="Maiandra GD" pitchFamily="34" charset="0"/>
              </a:rPr>
              <a:t>Global Issues 621</a:t>
            </a:r>
            <a:endParaRPr lang="en-US" dirty="0">
              <a:latin typeface="Maiandra GD" pitchFamily="34" charset="0"/>
            </a:endParaRPr>
          </a:p>
        </p:txBody>
      </p:sp>
      <p:pic>
        <p:nvPicPr>
          <p:cNvPr id="6" name="Picture 2"/>
          <p:cNvPicPr>
            <a:picLocks noChangeAspect="1" noChangeArrowheads="1"/>
          </p:cNvPicPr>
          <p:nvPr/>
        </p:nvPicPr>
        <p:blipFill>
          <a:blip r:embed="rId2" cstate="print"/>
          <a:srcRect/>
          <a:stretch>
            <a:fillRect/>
          </a:stretch>
        </p:blipFill>
        <p:spPr bwMode="auto">
          <a:xfrm>
            <a:off x="4495800" y="381000"/>
            <a:ext cx="3800475" cy="3800475"/>
          </a:xfrm>
          <a:prstGeom prst="ellipse">
            <a:avLst/>
          </a:prstGeom>
          <a:ln>
            <a:noFill/>
          </a:ln>
          <a:effectLst>
            <a:softEdge rad="112500"/>
          </a:effectLst>
        </p:spPr>
      </p:pic>
      <p:pic>
        <p:nvPicPr>
          <p:cNvPr id="77825" name="Picture 1"/>
          <p:cNvPicPr>
            <a:picLocks noChangeAspect="1" noChangeArrowheads="1"/>
          </p:cNvPicPr>
          <p:nvPr/>
        </p:nvPicPr>
        <p:blipFill>
          <a:blip r:embed="rId3"/>
          <a:srcRect/>
          <a:stretch>
            <a:fillRect/>
          </a:stretch>
        </p:blipFill>
        <p:spPr bwMode="auto">
          <a:xfrm>
            <a:off x="533400" y="609600"/>
            <a:ext cx="3825194" cy="32051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6825.JPG"/>
          <p:cNvPicPr>
            <a:picLocks noChangeAspect="1"/>
          </p:cNvPicPr>
          <p:nvPr/>
        </p:nvPicPr>
        <p:blipFill>
          <a:blip r:embed="rId2" cstate="print"/>
          <a:stretch>
            <a:fillRect/>
          </a:stretch>
        </p:blipFill>
        <p:spPr>
          <a:xfrm>
            <a:off x="0" y="0"/>
            <a:ext cx="9144000" cy="3429000"/>
          </a:xfrm>
          <a:prstGeom prst="rect">
            <a:avLst/>
          </a:prstGeom>
        </p:spPr>
      </p:pic>
      <p:sp>
        <p:nvSpPr>
          <p:cNvPr id="3" name="Rectangle 2"/>
          <p:cNvSpPr/>
          <p:nvPr/>
        </p:nvSpPr>
        <p:spPr>
          <a:xfrm>
            <a:off x="1447800" y="228600"/>
            <a:ext cx="6324600" cy="533400"/>
          </a:xfrm>
          <a:prstGeom prst="rect">
            <a:avLst/>
          </a:prstGeom>
          <a:noFill/>
        </p:spPr>
        <p:txBody>
          <a:bodyPr wrap="none" lIns="91440" tIns="45720" rIns="91440" bIns="45720">
            <a:prstTxWarp prst="textChevron">
              <a:avLst/>
            </a:prstTxWarp>
            <a:spAutoFit/>
          </a:bodyPr>
          <a:lstStyle/>
          <a:p>
            <a:pPr algn="ctr"/>
            <a:r>
              <a:rPr lang="en-US"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228600">
                    <a:schemeClr val="accent3">
                      <a:satMod val="175000"/>
                      <a:alpha val="40000"/>
                    </a:schemeClr>
                  </a:glow>
                  <a:reflection blurRad="12700" stA="28000" endPos="45000" dist="1000" dir="5400000" sy="-100000" algn="bl" rotWithShape="0"/>
                </a:effectLst>
              </a:rPr>
              <a:t>Formal Friday</a:t>
            </a:r>
            <a:endParaRPr lang="en-U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228600">
                  <a:schemeClr val="accent3">
                    <a:satMod val="175000"/>
                    <a:alpha val="40000"/>
                  </a:schemeClr>
                </a:glow>
                <a:reflection blurRad="12700" stA="28000" endPos="45000" dist="1000" dir="5400000" sy="-100000" algn="bl" rotWithShape="0"/>
              </a:effectLst>
            </a:endParaRPr>
          </a:p>
        </p:txBody>
      </p:sp>
      <p:pic>
        <p:nvPicPr>
          <p:cNvPr id="4" name="Picture 3" descr="IMG_7457.JPG"/>
          <p:cNvPicPr>
            <a:picLocks noChangeAspect="1"/>
          </p:cNvPicPr>
          <p:nvPr/>
        </p:nvPicPr>
        <p:blipFill>
          <a:blip r:embed="rId3" cstate="print"/>
          <a:stretch>
            <a:fillRect/>
          </a:stretch>
        </p:blipFill>
        <p:spPr>
          <a:xfrm>
            <a:off x="0" y="3352800"/>
            <a:ext cx="9144000" cy="3505200"/>
          </a:xfrm>
          <a:prstGeom prst="rect">
            <a:avLst/>
          </a:prstGeom>
        </p:spPr>
      </p:pic>
      <p:sp>
        <p:nvSpPr>
          <p:cNvPr id="5" name="Rectangle 4"/>
          <p:cNvSpPr/>
          <p:nvPr/>
        </p:nvSpPr>
        <p:spPr>
          <a:xfrm>
            <a:off x="1600200" y="3733800"/>
            <a:ext cx="6019800" cy="769441"/>
          </a:xfrm>
          <a:prstGeom prst="rect">
            <a:avLst/>
          </a:prstGeom>
        </p:spPr>
        <p:txBody>
          <a:bodyPr wrap="square">
            <a:spAutoFit/>
          </a:bodyPr>
          <a:lstStyle/>
          <a:p>
            <a:pPr algn="ctr"/>
            <a:r>
              <a:rPr lang="en-US" sz="4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228600">
                    <a:schemeClr val="accent4">
                      <a:satMod val="175000"/>
                      <a:alpha val="40000"/>
                    </a:schemeClr>
                  </a:glow>
                  <a:outerShdw blurRad="50800" algn="tl" rotWithShape="0">
                    <a:srgbClr val="000000"/>
                  </a:outerShdw>
                </a:effectLst>
              </a:rPr>
              <a:t>Be The </a:t>
            </a: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228600">
                    <a:schemeClr val="accent4">
                      <a:satMod val="175000"/>
                      <a:alpha val="40000"/>
                    </a:schemeClr>
                  </a:glow>
                  <a:outerShdw blurRad="50800" algn="tl" rotWithShape="0">
                    <a:srgbClr val="000000"/>
                  </a:outerShdw>
                </a:effectLst>
              </a:rPr>
              <a:t>Change Banner </a:t>
            </a:r>
            <a:endParaRPr lang="en-US" sz="4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228600">
                  <a:schemeClr val="accent4">
                    <a:satMod val="175000"/>
                    <a:alpha val="40000"/>
                  </a:schemeClr>
                </a:glow>
                <a:outerShdw blurRad="50800" algn="tl" rotWithShape="0">
                  <a:srgbClr val="000000"/>
                </a:outerShdw>
              </a:effectLst>
            </a:endParaRPr>
          </a:p>
        </p:txBody>
      </p:sp>
    </p:spTree>
  </p:cSld>
  <p:clrMapOvr>
    <a:masterClrMapping/>
  </p:clrMapOvr>
  <p:transition spd="slow">
    <p:pull dir="l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097.JPG"/>
          <p:cNvPicPr>
            <a:picLocks noChangeAspect="1"/>
          </p:cNvPicPr>
          <p:nvPr/>
        </p:nvPicPr>
        <p:blipFill>
          <a:blip r:embed="rId2" cstate="print"/>
          <a:stretch>
            <a:fillRect/>
          </a:stretch>
        </p:blipFill>
        <p:spPr>
          <a:xfrm>
            <a:off x="0" y="0"/>
            <a:ext cx="9144000" cy="6858000"/>
          </a:xfrm>
          <a:prstGeom prst="rect">
            <a:avLst/>
          </a:prstGeom>
        </p:spPr>
      </p:pic>
      <p:pic>
        <p:nvPicPr>
          <p:cNvPr id="4" name="Picture 3" descr="099.JPG"/>
          <p:cNvPicPr>
            <a:picLocks noChangeAspect="1"/>
          </p:cNvPicPr>
          <p:nvPr/>
        </p:nvPicPr>
        <p:blipFill>
          <a:blip r:embed="rId3" cstate="print"/>
          <a:stretch>
            <a:fillRect/>
          </a:stretch>
        </p:blipFill>
        <p:spPr>
          <a:xfrm>
            <a:off x="4495800" y="0"/>
            <a:ext cx="4648200" cy="3486150"/>
          </a:xfrm>
          <a:prstGeom prst="rect">
            <a:avLst/>
          </a:prstGeom>
          <a:ln>
            <a:noFill/>
          </a:ln>
          <a:effectLst>
            <a:softEdge rad="112500"/>
          </a:effectLst>
        </p:spPr>
      </p:pic>
      <p:pic>
        <p:nvPicPr>
          <p:cNvPr id="5" name="Picture 4" descr="020.JPG"/>
          <p:cNvPicPr>
            <a:picLocks noChangeAspect="1"/>
          </p:cNvPicPr>
          <p:nvPr/>
        </p:nvPicPr>
        <p:blipFill>
          <a:blip r:embed="rId4" cstate="print"/>
          <a:stretch>
            <a:fillRect/>
          </a:stretch>
        </p:blipFill>
        <p:spPr>
          <a:xfrm rot="20537323">
            <a:off x="224139" y="-19719"/>
            <a:ext cx="3182921" cy="1969433"/>
          </a:xfrm>
          <a:prstGeom prst="ellipse">
            <a:avLst/>
          </a:prstGeom>
          <a:ln>
            <a:noFill/>
          </a:ln>
          <a:effectLst>
            <a:softEdge rad="112500"/>
          </a:effectLst>
        </p:spPr>
      </p:pic>
    </p:spTree>
  </p:cSld>
  <p:clrMapOvr>
    <a:masterClrMapping/>
  </p:clrMapOvr>
  <p:transition spd="slow">
    <p:pull dir="l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5.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ransition spd="slow">
    <p:pull/>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hoolish 218.JPG"/>
          <p:cNvPicPr>
            <a:picLocks noChangeAspect="1"/>
          </p:cNvPicPr>
          <p:nvPr/>
        </p:nvPicPr>
        <p:blipFill>
          <a:blip r:embed="rId2" cstate="print"/>
          <a:stretch>
            <a:fillRect/>
          </a:stretch>
        </p:blipFill>
        <p:spPr>
          <a:xfrm>
            <a:off x="228600" y="152400"/>
            <a:ext cx="3962400" cy="2971800"/>
          </a:xfrm>
          <a:prstGeom prst="rect">
            <a:avLst/>
          </a:prstGeom>
          <a:ln>
            <a:noFill/>
          </a:ln>
          <a:effectLst>
            <a:softEdge rad="112500"/>
          </a:effectLst>
        </p:spPr>
      </p:pic>
      <p:pic>
        <p:nvPicPr>
          <p:cNvPr id="5" name="Picture 4" descr="Schoolish 204.JPG"/>
          <p:cNvPicPr>
            <a:picLocks noChangeAspect="1"/>
          </p:cNvPicPr>
          <p:nvPr/>
        </p:nvPicPr>
        <p:blipFill>
          <a:blip r:embed="rId3" cstate="print"/>
          <a:stretch>
            <a:fillRect/>
          </a:stretch>
        </p:blipFill>
        <p:spPr>
          <a:xfrm>
            <a:off x="304800" y="3124200"/>
            <a:ext cx="3886200" cy="2914650"/>
          </a:xfrm>
          <a:prstGeom prst="rect">
            <a:avLst/>
          </a:prstGeom>
          <a:ln>
            <a:noFill/>
          </a:ln>
          <a:effectLst>
            <a:softEdge rad="112500"/>
          </a:effectLst>
        </p:spPr>
      </p:pic>
      <p:pic>
        <p:nvPicPr>
          <p:cNvPr id="6" name="Picture 5" descr="Schoolish 167.JPG"/>
          <p:cNvPicPr>
            <a:picLocks noChangeAspect="1"/>
          </p:cNvPicPr>
          <p:nvPr/>
        </p:nvPicPr>
        <p:blipFill>
          <a:blip r:embed="rId4" cstate="print">
            <a:lum bright="-20000"/>
          </a:blip>
          <a:stretch>
            <a:fillRect/>
          </a:stretch>
        </p:blipFill>
        <p:spPr>
          <a:xfrm rot="626682">
            <a:off x="4064692" y="2490540"/>
            <a:ext cx="4716319" cy="3537239"/>
          </a:xfrm>
          <a:prstGeom prst="rect">
            <a:avLst/>
          </a:prstGeom>
          <a:ln>
            <a:noFill/>
          </a:ln>
          <a:effectLst>
            <a:softEdge rad="112500"/>
          </a:effectLst>
        </p:spPr>
      </p:pic>
      <p:pic>
        <p:nvPicPr>
          <p:cNvPr id="7" name="Picture 6" descr="Schoolish 198.JPG"/>
          <p:cNvPicPr>
            <a:picLocks noChangeAspect="1"/>
          </p:cNvPicPr>
          <p:nvPr/>
        </p:nvPicPr>
        <p:blipFill>
          <a:blip r:embed="rId5" cstate="print">
            <a:lum bright="10000"/>
          </a:blip>
          <a:stretch>
            <a:fillRect/>
          </a:stretch>
        </p:blipFill>
        <p:spPr>
          <a:xfrm>
            <a:off x="2667000" y="259130"/>
            <a:ext cx="6291406" cy="2788927"/>
          </a:xfrm>
          <a:prstGeom prst="rect">
            <a:avLst/>
          </a:prstGeom>
          <a:ln>
            <a:noFill/>
          </a:ln>
          <a:effectLst>
            <a:softEdge rad="112500"/>
          </a:effectLst>
        </p:spPr>
      </p:pic>
      <p:sp>
        <p:nvSpPr>
          <p:cNvPr id="9" name="Rectangle 8"/>
          <p:cNvSpPr/>
          <p:nvPr/>
        </p:nvSpPr>
        <p:spPr>
          <a:xfrm>
            <a:off x="3886200" y="5780782"/>
            <a:ext cx="2889702" cy="1077218"/>
          </a:xfrm>
          <a:prstGeom prst="rect">
            <a:avLst/>
          </a:prstGeom>
          <a:noFill/>
        </p:spPr>
        <p:txBody>
          <a:bodyPr wrap="none" lIns="91440" tIns="45720" rIns="91440" bIns="45720">
            <a:spAutoFit/>
          </a:bodyPr>
          <a:lstStyle/>
          <a:p>
            <a:pPr algn="ctr"/>
            <a:r>
              <a:rPr lang="en-US" sz="32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Dylan &amp; Jessica:</a:t>
            </a:r>
          </a:p>
          <a:p>
            <a:pPr algn="ctr"/>
            <a:r>
              <a:rPr lang="en-US" sz="32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CHALICE</a:t>
            </a:r>
            <a:endParaRPr lang="en-US" sz="32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hoolish 138.JPG"/>
          <p:cNvPicPr>
            <a:picLocks noChangeAspect="1"/>
          </p:cNvPicPr>
          <p:nvPr/>
        </p:nvPicPr>
        <p:blipFill>
          <a:blip r:embed="rId2" cstate="print"/>
          <a:stretch>
            <a:fillRect/>
          </a:stretch>
        </p:blipFill>
        <p:spPr>
          <a:xfrm rot="21101670">
            <a:off x="141667" y="4488553"/>
            <a:ext cx="2895600" cy="2171700"/>
          </a:xfrm>
          <a:prstGeom prst="ellipse">
            <a:avLst/>
          </a:prstGeom>
          <a:ln>
            <a:noFill/>
          </a:ln>
          <a:effectLst>
            <a:softEdge rad="112500"/>
          </a:effectLst>
        </p:spPr>
      </p:pic>
      <p:pic>
        <p:nvPicPr>
          <p:cNvPr id="5" name="Picture 4" descr="Schoolish 056.JPG"/>
          <p:cNvPicPr>
            <a:picLocks noChangeAspect="1"/>
          </p:cNvPicPr>
          <p:nvPr/>
        </p:nvPicPr>
        <p:blipFill>
          <a:blip r:embed="rId3" cstate="print"/>
          <a:stretch>
            <a:fillRect/>
          </a:stretch>
        </p:blipFill>
        <p:spPr>
          <a:xfrm rot="5980289">
            <a:off x="5946537" y="3425899"/>
            <a:ext cx="3352800" cy="2514600"/>
          </a:xfrm>
          <a:prstGeom prst="ellipse">
            <a:avLst/>
          </a:prstGeom>
          <a:ln>
            <a:noFill/>
          </a:ln>
          <a:effectLst>
            <a:softEdge rad="112500"/>
          </a:effectLst>
        </p:spPr>
      </p:pic>
      <p:pic>
        <p:nvPicPr>
          <p:cNvPr id="6" name="Picture 5" descr="Schoolish 122.JPG"/>
          <p:cNvPicPr>
            <a:picLocks noChangeAspect="1"/>
          </p:cNvPicPr>
          <p:nvPr/>
        </p:nvPicPr>
        <p:blipFill>
          <a:blip r:embed="rId4" cstate="print"/>
          <a:stretch>
            <a:fillRect/>
          </a:stretch>
        </p:blipFill>
        <p:spPr>
          <a:xfrm>
            <a:off x="3200400" y="4191000"/>
            <a:ext cx="3149600" cy="2362200"/>
          </a:xfrm>
          <a:prstGeom prst="rect">
            <a:avLst/>
          </a:prstGeom>
          <a:ln>
            <a:noFill/>
          </a:ln>
          <a:effectLst>
            <a:softEdge rad="112500"/>
          </a:effectLst>
        </p:spPr>
      </p:pic>
      <p:pic>
        <p:nvPicPr>
          <p:cNvPr id="7" name="Picture 6" descr="Schoolish 172.JPG"/>
          <p:cNvPicPr>
            <a:picLocks noChangeAspect="1"/>
          </p:cNvPicPr>
          <p:nvPr/>
        </p:nvPicPr>
        <p:blipFill>
          <a:blip r:embed="rId5" cstate="print"/>
          <a:stretch>
            <a:fillRect/>
          </a:stretch>
        </p:blipFill>
        <p:spPr>
          <a:xfrm rot="21218428">
            <a:off x="89875" y="124027"/>
            <a:ext cx="2336800" cy="1752600"/>
          </a:xfrm>
          <a:prstGeom prst="rect">
            <a:avLst/>
          </a:prstGeom>
          <a:ln>
            <a:noFill/>
          </a:ln>
          <a:effectLst>
            <a:softEdge rad="112500"/>
          </a:effectLst>
        </p:spPr>
      </p:pic>
      <p:pic>
        <p:nvPicPr>
          <p:cNvPr id="8" name="Picture 7" descr="Schoolish 162.JPG"/>
          <p:cNvPicPr>
            <a:picLocks noChangeAspect="1"/>
          </p:cNvPicPr>
          <p:nvPr/>
        </p:nvPicPr>
        <p:blipFill>
          <a:blip r:embed="rId6" cstate="print"/>
          <a:stretch>
            <a:fillRect/>
          </a:stretch>
        </p:blipFill>
        <p:spPr>
          <a:xfrm rot="723192">
            <a:off x="5791200" y="457200"/>
            <a:ext cx="3048000" cy="2286000"/>
          </a:xfrm>
          <a:prstGeom prst="rect">
            <a:avLst/>
          </a:prstGeom>
          <a:ln>
            <a:noFill/>
          </a:ln>
          <a:effectLst>
            <a:softEdge rad="112500"/>
          </a:effectLst>
        </p:spPr>
      </p:pic>
      <p:pic>
        <p:nvPicPr>
          <p:cNvPr id="9" name="Picture 8" descr="Schoolish 136.JPG"/>
          <p:cNvPicPr>
            <a:picLocks noChangeAspect="1"/>
          </p:cNvPicPr>
          <p:nvPr/>
        </p:nvPicPr>
        <p:blipFill>
          <a:blip r:embed="rId7" cstate="print"/>
          <a:stretch>
            <a:fillRect/>
          </a:stretch>
        </p:blipFill>
        <p:spPr>
          <a:xfrm rot="6041197">
            <a:off x="3232090" y="578466"/>
            <a:ext cx="3112255" cy="2334191"/>
          </a:xfrm>
          <a:prstGeom prst="rect">
            <a:avLst/>
          </a:prstGeom>
          <a:ln>
            <a:noFill/>
          </a:ln>
          <a:effectLst>
            <a:softEdge rad="112500"/>
          </a:effectLst>
        </p:spPr>
      </p:pic>
      <p:pic>
        <p:nvPicPr>
          <p:cNvPr id="10" name="Picture 9" descr="Schoolish 152.JPG"/>
          <p:cNvPicPr>
            <a:picLocks noChangeAspect="1"/>
          </p:cNvPicPr>
          <p:nvPr/>
        </p:nvPicPr>
        <p:blipFill>
          <a:blip r:embed="rId8" cstate="print"/>
          <a:stretch>
            <a:fillRect/>
          </a:stretch>
        </p:blipFill>
        <p:spPr>
          <a:xfrm rot="20986758">
            <a:off x="573028" y="1719002"/>
            <a:ext cx="3276600" cy="245745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7544" y="154395"/>
            <a:ext cx="8229600" cy="1143000"/>
          </a:xfrm>
        </p:spPr>
        <p:txBody>
          <a:bodyPr>
            <a:noAutofit/>
          </a:bodyPr>
          <a:lstStyle/>
          <a:p>
            <a:r>
              <a:rPr lang="en-CA" sz="3600" b="1" dirty="0" smtClean="0">
                <a:ln w="12700">
                  <a:solidFill>
                    <a:schemeClr val="tx2">
                      <a:satMod val="155000"/>
                    </a:schemeClr>
                  </a:solidFill>
                  <a:prstDash val="solid"/>
                </a:ln>
                <a:solidFill>
                  <a:schemeClr val="accent1">
                    <a:lumMod val="20000"/>
                    <a:lumOff val="80000"/>
                  </a:schemeClr>
                </a:solidFill>
                <a:effectLst>
                  <a:glow rad="228600">
                    <a:schemeClr val="accent2">
                      <a:satMod val="175000"/>
                      <a:alpha val="40000"/>
                    </a:schemeClr>
                  </a:glow>
                  <a:outerShdw blurRad="41275" dist="20320" dir="1800000" algn="tl" rotWithShape="0">
                    <a:srgbClr val="000000">
                      <a:alpha val="40000"/>
                    </a:srgbClr>
                  </a:outerShdw>
                </a:effectLst>
                <a:latin typeface="Broadway" pitchFamily="82" charset="0"/>
              </a:rPr>
              <a:t>Kelsey, Avery, Bethany &amp; </a:t>
            </a:r>
            <a:r>
              <a:rPr lang="en-CA" sz="3600" b="1" dirty="0" err="1" smtClean="0">
                <a:ln w="12700">
                  <a:solidFill>
                    <a:schemeClr val="tx2">
                      <a:satMod val="155000"/>
                    </a:schemeClr>
                  </a:solidFill>
                  <a:prstDash val="solid"/>
                </a:ln>
                <a:solidFill>
                  <a:schemeClr val="accent1">
                    <a:lumMod val="20000"/>
                    <a:lumOff val="80000"/>
                  </a:schemeClr>
                </a:solidFill>
                <a:effectLst>
                  <a:glow rad="228600">
                    <a:schemeClr val="accent2">
                      <a:satMod val="175000"/>
                      <a:alpha val="40000"/>
                    </a:schemeClr>
                  </a:glow>
                  <a:outerShdw blurRad="41275" dist="20320" dir="1800000" algn="tl" rotWithShape="0">
                    <a:srgbClr val="000000">
                      <a:alpha val="40000"/>
                    </a:srgbClr>
                  </a:outerShdw>
                </a:effectLst>
                <a:latin typeface="Broadway" pitchFamily="82" charset="0"/>
              </a:rPr>
              <a:t>Kaitlyn</a:t>
            </a:r>
            <a:r>
              <a:rPr lang="en-CA" sz="3600" b="1" dirty="0" smtClean="0">
                <a:ln w="12700">
                  <a:solidFill>
                    <a:schemeClr val="tx2">
                      <a:satMod val="155000"/>
                    </a:schemeClr>
                  </a:solidFill>
                  <a:prstDash val="solid"/>
                </a:ln>
                <a:solidFill>
                  <a:schemeClr val="accent1">
                    <a:lumMod val="20000"/>
                    <a:lumOff val="80000"/>
                  </a:schemeClr>
                </a:solidFill>
                <a:effectLst>
                  <a:glow rad="228600">
                    <a:schemeClr val="accent2">
                      <a:satMod val="175000"/>
                      <a:alpha val="40000"/>
                    </a:schemeClr>
                  </a:glow>
                  <a:outerShdw blurRad="41275" dist="20320" dir="1800000" algn="tl" rotWithShape="0">
                    <a:srgbClr val="000000">
                      <a:alpha val="40000"/>
                    </a:srgbClr>
                  </a:outerShdw>
                </a:effectLst>
                <a:latin typeface="Broadway" pitchFamily="82" charset="0"/>
              </a:rPr>
              <a:t>:  PEI Humane Society</a:t>
            </a:r>
            <a:endParaRPr lang="en-CA" sz="3600" b="1" dirty="0">
              <a:ln w="12700">
                <a:solidFill>
                  <a:schemeClr val="tx2">
                    <a:satMod val="155000"/>
                  </a:schemeClr>
                </a:solidFill>
                <a:prstDash val="solid"/>
              </a:ln>
              <a:solidFill>
                <a:schemeClr val="accent1">
                  <a:lumMod val="20000"/>
                  <a:lumOff val="80000"/>
                </a:schemeClr>
              </a:solidFill>
              <a:effectLst>
                <a:glow rad="228600">
                  <a:schemeClr val="accent2">
                    <a:satMod val="175000"/>
                    <a:alpha val="40000"/>
                  </a:schemeClr>
                </a:glow>
                <a:outerShdw blurRad="41275" dist="20320" dir="1800000" algn="tl" rotWithShape="0">
                  <a:srgbClr val="000000">
                    <a:alpha val="40000"/>
                  </a:srgbClr>
                </a:outerShdw>
              </a:effectLst>
              <a:latin typeface="Broadway" pitchFamily="82" charset="0"/>
            </a:endParaRPr>
          </a:p>
        </p:txBody>
      </p:sp>
      <p:sp>
        <p:nvSpPr>
          <p:cNvPr id="3" name="Content Placeholder 2"/>
          <p:cNvSpPr>
            <a:spLocks noGrp="1"/>
          </p:cNvSpPr>
          <p:nvPr>
            <p:ph idx="1"/>
          </p:nvPr>
        </p:nvSpPr>
        <p:spPr>
          <a:xfrm>
            <a:off x="107504" y="3501008"/>
            <a:ext cx="9036496" cy="3240360"/>
          </a:xfrm>
          <a:solidFill>
            <a:srgbClr val="000000">
              <a:alpha val="60000"/>
            </a:srgbClr>
          </a:solidFill>
        </p:spPr>
        <p:txBody>
          <a:bodyPr>
            <a:normAutofit fontScale="70000" lnSpcReduction="20000"/>
          </a:bodyPr>
          <a:lstStyle/>
          <a:p>
            <a:r>
              <a:rPr lang="en-CA" dirty="0" smtClean="0">
                <a:solidFill>
                  <a:schemeClr val="bg1"/>
                </a:solidFill>
                <a:effectLst>
                  <a:glow rad="228600">
                    <a:schemeClr val="accent2">
                      <a:satMod val="175000"/>
                      <a:alpha val="40000"/>
                    </a:schemeClr>
                  </a:glow>
                  <a:outerShdw blurRad="38100" dist="38100" dir="2700000" algn="tl">
                    <a:srgbClr val="000000">
                      <a:alpha val="43137"/>
                    </a:srgbClr>
                  </a:outerShdw>
                </a:effectLst>
                <a:latin typeface="Broadway" pitchFamily="82" charset="0"/>
              </a:rPr>
              <a:t>Ideas for Fundraising ( Plan #1)</a:t>
            </a:r>
          </a:p>
          <a:p>
            <a:pPr>
              <a:buNone/>
            </a:pPr>
            <a:r>
              <a:rPr lang="en-CA" dirty="0">
                <a:solidFill>
                  <a:schemeClr val="bg1"/>
                </a:solidFill>
                <a:effectLst>
                  <a:glow rad="228600">
                    <a:schemeClr val="accent2">
                      <a:satMod val="175000"/>
                      <a:alpha val="40000"/>
                    </a:schemeClr>
                  </a:glow>
                  <a:outerShdw blurRad="38100" dist="38100" dir="2700000" algn="tl">
                    <a:srgbClr val="000000">
                      <a:alpha val="43137"/>
                    </a:srgbClr>
                  </a:outerShdw>
                </a:effectLst>
                <a:latin typeface="Broadway" pitchFamily="82" charset="0"/>
              </a:rPr>
              <a:t> </a:t>
            </a:r>
            <a:r>
              <a:rPr lang="en-CA" dirty="0" smtClean="0">
                <a:solidFill>
                  <a:schemeClr val="bg1"/>
                </a:solidFill>
                <a:effectLst>
                  <a:glow rad="228600">
                    <a:schemeClr val="accent2">
                      <a:satMod val="175000"/>
                      <a:alpha val="40000"/>
                    </a:schemeClr>
                  </a:glow>
                  <a:outerShdw blurRad="38100" dist="38100" dir="2700000" algn="tl">
                    <a:srgbClr val="000000">
                      <a:alpha val="43137"/>
                    </a:srgbClr>
                  </a:outerShdw>
                </a:effectLst>
                <a:latin typeface="Broadway" pitchFamily="82" charset="0"/>
              </a:rPr>
              <a:t>            - Pull Tabs</a:t>
            </a:r>
          </a:p>
          <a:p>
            <a:pPr>
              <a:buNone/>
            </a:pPr>
            <a:r>
              <a:rPr lang="en-CA" dirty="0" smtClean="0">
                <a:solidFill>
                  <a:schemeClr val="bg1"/>
                </a:solidFill>
                <a:effectLst>
                  <a:glow rad="228600">
                    <a:schemeClr val="accent2">
                      <a:satMod val="175000"/>
                      <a:alpha val="40000"/>
                    </a:schemeClr>
                  </a:glow>
                  <a:outerShdw blurRad="38100" dist="38100" dir="2700000" algn="tl">
                    <a:srgbClr val="000000">
                      <a:alpha val="43137"/>
                    </a:srgbClr>
                  </a:outerShdw>
                </a:effectLst>
                <a:latin typeface="Broadway" pitchFamily="82" charset="0"/>
              </a:rPr>
              <a:t>             - Christmas Basket</a:t>
            </a:r>
          </a:p>
          <a:p>
            <a:pPr>
              <a:buNone/>
            </a:pPr>
            <a:r>
              <a:rPr lang="en-CA" dirty="0">
                <a:solidFill>
                  <a:schemeClr val="bg1"/>
                </a:solidFill>
                <a:effectLst>
                  <a:glow rad="228600">
                    <a:schemeClr val="accent2">
                      <a:satMod val="175000"/>
                      <a:alpha val="40000"/>
                    </a:schemeClr>
                  </a:glow>
                  <a:outerShdw blurRad="38100" dist="38100" dir="2700000" algn="tl">
                    <a:srgbClr val="000000">
                      <a:alpha val="43137"/>
                    </a:srgbClr>
                  </a:outerShdw>
                </a:effectLst>
                <a:latin typeface="Broadway" pitchFamily="82" charset="0"/>
              </a:rPr>
              <a:t> </a:t>
            </a:r>
            <a:r>
              <a:rPr lang="en-CA" dirty="0" smtClean="0">
                <a:solidFill>
                  <a:schemeClr val="bg1"/>
                </a:solidFill>
                <a:effectLst>
                  <a:glow rad="228600">
                    <a:schemeClr val="accent2">
                      <a:satMod val="175000"/>
                      <a:alpha val="40000"/>
                    </a:schemeClr>
                  </a:glow>
                  <a:outerShdw blurRad="38100" dist="38100" dir="2700000" algn="tl">
                    <a:srgbClr val="000000">
                      <a:alpha val="43137"/>
                    </a:srgbClr>
                  </a:outerShdw>
                </a:effectLst>
                <a:latin typeface="Broadway" pitchFamily="82" charset="0"/>
              </a:rPr>
              <a:t>            - Bagging Groceries</a:t>
            </a:r>
          </a:p>
          <a:p>
            <a:pPr>
              <a:buNone/>
            </a:pPr>
            <a:r>
              <a:rPr lang="en-CA" dirty="0">
                <a:solidFill>
                  <a:schemeClr val="bg1"/>
                </a:solidFill>
                <a:effectLst>
                  <a:glow rad="228600">
                    <a:schemeClr val="accent2">
                      <a:satMod val="175000"/>
                      <a:alpha val="40000"/>
                    </a:schemeClr>
                  </a:glow>
                  <a:outerShdw blurRad="38100" dist="38100" dir="2700000" algn="tl">
                    <a:srgbClr val="000000">
                      <a:alpha val="43137"/>
                    </a:srgbClr>
                  </a:outerShdw>
                </a:effectLst>
                <a:latin typeface="Broadway" pitchFamily="82" charset="0"/>
              </a:rPr>
              <a:t> </a:t>
            </a:r>
            <a:r>
              <a:rPr lang="en-CA" dirty="0" smtClean="0">
                <a:solidFill>
                  <a:schemeClr val="bg1"/>
                </a:solidFill>
                <a:effectLst>
                  <a:glow rad="228600">
                    <a:schemeClr val="accent2">
                      <a:satMod val="175000"/>
                      <a:alpha val="40000"/>
                    </a:schemeClr>
                  </a:glow>
                  <a:outerShdw blurRad="38100" dist="38100" dir="2700000" algn="tl">
                    <a:srgbClr val="000000">
                      <a:alpha val="43137"/>
                    </a:srgbClr>
                  </a:outerShdw>
                </a:effectLst>
                <a:latin typeface="Broadway" pitchFamily="82" charset="0"/>
              </a:rPr>
              <a:t>            - Bottle Drive</a:t>
            </a:r>
          </a:p>
          <a:p>
            <a:pPr>
              <a:buNone/>
            </a:pPr>
            <a:r>
              <a:rPr lang="en-CA" dirty="0">
                <a:solidFill>
                  <a:schemeClr val="bg1"/>
                </a:solidFill>
                <a:effectLst>
                  <a:glow rad="228600">
                    <a:schemeClr val="accent2">
                      <a:satMod val="175000"/>
                      <a:alpha val="40000"/>
                    </a:schemeClr>
                  </a:glow>
                  <a:outerShdw blurRad="38100" dist="38100" dir="2700000" algn="tl">
                    <a:srgbClr val="000000">
                      <a:alpha val="43137"/>
                    </a:srgbClr>
                  </a:outerShdw>
                </a:effectLst>
                <a:latin typeface="Broadway" pitchFamily="82" charset="0"/>
              </a:rPr>
              <a:t> </a:t>
            </a:r>
            <a:r>
              <a:rPr lang="en-CA" dirty="0" smtClean="0">
                <a:solidFill>
                  <a:schemeClr val="bg1"/>
                </a:solidFill>
                <a:effectLst>
                  <a:glow rad="228600">
                    <a:schemeClr val="accent2">
                      <a:satMod val="175000"/>
                      <a:alpha val="40000"/>
                    </a:schemeClr>
                  </a:glow>
                  <a:outerShdw blurRad="38100" dist="38100" dir="2700000" algn="tl">
                    <a:srgbClr val="000000">
                      <a:alpha val="43137"/>
                    </a:srgbClr>
                  </a:outerShdw>
                </a:effectLst>
                <a:latin typeface="Broadway" pitchFamily="82" charset="0"/>
              </a:rPr>
              <a:t>            - Pet Supply Drive</a:t>
            </a:r>
          </a:p>
          <a:p>
            <a:pPr>
              <a:buNone/>
            </a:pPr>
            <a:endParaRPr lang="en-CA" dirty="0" smtClean="0">
              <a:solidFill>
                <a:schemeClr val="bg1"/>
              </a:solidFill>
              <a:effectLst>
                <a:glow rad="228600">
                  <a:schemeClr val="accent2">
                    <a:satMod val="175000"/>
                    <a:alpha val="40000"/>
                  </a:schemeClr>
                </a:glow>
                <a:outerShdw blurRad="38100" dist="38100" dir="2700000" algn="tl">
                  <a:srgbClr val="000000">
                    <a:alpha val="43137"/>
                  </a:srgbClr>
                </a:outerShdw>
              </a:effectLst>
              <a:latin typeface="Broadway" pitchFamily="82" charset="0"/>
            </a:endParaRPr>
          </a:p>
          <a:p>
            <a:pPr>
              <a:buNone/>
            </a:pPr>
            <a:r>
              <a:rPr lang="en-CA" dirty="0" smtClean="0">
                <a:solidFill>
                  <a:schemeClr val="bg1"/>
                </a:solidFill>
                <a:effectLst>
                  <a:glow rad="228600">
                    <a:schemeClr val="accent2">
                      <a:satMod val="175000"/>
                      <a:alpha val="40000"/>
                    </a:schemeClr>
                  </a:glow>
                  <a:outerShdw blurRad="38100" dist="38100" dir="2700000" algn="tl">
                    <a:srgbClr val="000000">
                      <a:alpha val="43137"/>
                    </a:srgbClr>
                  </a:outerShdw>
                </a:effectLst>
                <a:latin typeface="Broadway" pitchFamily="82" charset="0"/>
              </a:rPr>
              <a:t>Doggone Safe Presentation (Plan #2)</a:t>
            </a:r>
          </a:p>
          <a:p>
            <a:pPr>
              <a:buNone/>
            </a:pPr>
            <a:r>
              <a:rPr lang="en-CA" dirty="0">
                <a:solidFill>
                  <a:schemeClr val="bg1"/>
                </a:solidFill>
                <a:effectLst>
                  <a:glow rad="228600">
                    <a:schemeClr val="accent2">
                      <a:satMod val="175000"/>
                      <a:alpha val="40000"/>
                    </a:schemeClr>
                  </a:glow>
                  <a:outerShdw blurRad="38100" dist="38100" dir="2700000" algn="tl">
                    <a:srgbClr val="000000">
                      <a:alpha val="43137"/>
                    </a:srgbClr>
                  </a:outerShdw>
                </a:effectLst>
                <a:latin typeface="Broadway" pitchFamily="82" charset="0"/>
              </a:rPr>
              <a:t> </a:t>
            </a:r>
            <a:r>
              <a:rPr lang="en-CA" dirty="0" smtClean="0">
                <a:solidFill>
                  <a:schemeClr val="bg1"/>
                </a:solidFill>
                <a:effectLst>
                  <a:glow rad="228600">
                    <a:schemeClr val="accent2">
                      <a:satMod val="175000"/>
                      <a:alpha val="40000"/>
                    </a:schemeClr>
                  </a:glow>
                  <a:outerShdw blurRad="38100" dist="38100" dir="2700000" algn="tl">
                    <a:srgbClr val="000000">
                      <a:alpha val="43137"/>
                    </a:srgbClr>
                  </a:outerShdw>
                </a:effectLst>
                <a:latin typeface="Broadway" pitchFamily="82" charset="0"/>
              </a:rPr>
              <a:t> - Presented to </a:t>
            </a:r>
            <a:r>
              <a:rPr lang="en-CA" dirty="0" err="1" smtClean="0">
                <a:solidFill>
                  <a:schemeClr val="bg1"/>
                </a:solidFill>
                <a:effectLst>
                  <a:glow rad="228600">
                    <a:schemeClr val="accent2">
                      <a:satMod val="175000"/>
                      <a:alpha val="40000"/>
                    </a:schemeClr>
                  </a:glow>
                  <a:outerShdw blurRad="38100" dist="38100" dir="2700000" algn="tl">
                    <a:srgbClr val="000000">
                      <a:alpha val="43137"/>
                    </a:srgbClr>
                  </a:outerShdw>
                </a:effectLst>
                <a:latin typeface="Broadway" pitchFamily="82" charset="0"/>
              </a:rPr>
              <a:t>Morell</a:t>
            </a:r>
            <a:r>
              <a:rPr lang="en-CA" dirty="0" smtClean="0">
                <a:solidFill>
                  <a:schemeClr val="bg1"/>
                </a:solidFill>
                <a:effectLst>
                  <a:glow rad="228600">
                    <a:schemeClr val="accent2">
                      <a:satMod val="175000"/>
                      <a:alpha val="40000"/>
                    </a:schemeClr>
                  </a:glow>
                  <a:outerShdw blurRad="38100" dist="38100" dir="2700000" algn="tl">
                    <a:srgbClr val="000000">
                      <a:alpha val="43137"/>
                    </a:srgbClr>
                  </a:outerShdw>
                </a:effectLst>
                <a:latin typeface="Broadway" pitchFamily="82" charset="0"/>
              </a:rPr>
              <a:t> Consolidated, Grades two and three.</a:t>
            </a:r>
            <a:r>
              <a:rPr lang="en-CA" dirty="0" smtClean="0">
                <a:solidFill>
                  <a:schemeClr val="bg1"/>
                </a:solidFill>
                <a:effectLst>
                  <a:outerShdw blurRad="38100" dist="38100" dir="2700000" algn="tl">
                    <a:srgbClr val="000000">
                      <a:alpha val="43137"/>
                    </a:srgbClr>
                  </a:outerShdw>
                </a:effectLst>
                <a:latin typeface="Broadway" pitchFamily="82" charset="0"/>
              </a:rPr>
              <a:t> </a:t>
            </a:r>
            <a:r>
              <a:rPr lang="en-CA" dirty="0" smtClean="0">
                <a:solidFill>
                  <a:schemeClr val="bg1"/>
                </a:solidFill>
              </a:rPr>
              <a:t>                                         </a:t>
            </a:r>
            <a:endParaRPr lang="en-CA" dirty="0">
              <a:solidFill>
                <a:schemeClr val="bg1"/>
              </a:solidFill>
            </a:endParaRPr>
          </a:p>
        </p:txBody>
      </p:sp>
      <p:pic>
        <p:nvPicPr>
          <p:cNvPr id="4" name="Picture 3" descr="Basket.jpg"/>
          <p:cNvPicPr>
            <a:picLocks noChangeAspect="1"/>
          </p:cNvPicPr>
          <p:nvPr/>
        </p:nvPicPr>
        <p:blipFill>
          <a:blip r:embed="rId3" cstate="print"/>
          <a:stretch>
            <a:fillRect/>
          </a:stretch>
        </p:blipFill>
        <p:spPr>
          <a:xfrm>
            <a:off x="6401656" y="3485181"/>
            <a:ext cx="2173335" cy="25029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002.JPG"/>
          <p:cNvPicPr>
            <a:picLocks noChangeAspect="1"/>
          </p:cNvPicPr>
          <p:nvPr/>
        </p:nvPicPr>
        <p:blipFill>
          <a:blip r:embed="rId4" cstate="print"/>
          <a:stretch>
            <a:fillRect/>
          </a:stretch>
        </p:blipFill>
        <p:spPr>
          <a:xfrm>
            <a:off x="6084168" y="1268759"/>
            <a:ext cx="2808313" cy="18722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014.JPG"/>
          <p:cNvPicPr>
            <a:picLocks noChangeAspect="1"/>
          </p:cNvPicPr>
          <p:nvPr/>
        </p:nvPicPr>
        <p:blipFill>
          <a:blip r:embed="rId5" cstate="print"/>
          <a:stretch>
            <a:fillRect/>
          </a:stretch>
        </p:blipFill>
        <p:spPr>
          <a:xfrm>
            <a:off x="2843808" y="1294613"/>
            <a:ext cx="2771800" cy="18478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005.JPG"/>
          <p:cNvPicPr>
            <a:picLocks noChangeAspect="1"/>
          </p:cNvPicPr>
          <p:nvPr/>
        </p:nvPicPr>
        <p:blipFill>
          <a:blip r:embed="rId6" cstate="print"/>
          <a:stretch>
            <a:fillRect/>
          </a:stretch>
        </p:blipFill>
        <p:spPr>
          <a:xfrm flipH="1">
            <a:off x="304800" y="1295400"/>
            <a:ext cx="2088232" cy="20796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6600" dirty="0" smtClean="0">
                <a:solidFill>
                  <a:srgbClr val="FFFF00"/>
                </a:solidFill>
                <a:effectLst>
                  <a:outerShdw blurRad="38100" dist="38100" dir="2700000" algn="tl">
                    <a:srgbClr val="000000">
                      <a:alpha val="43137"/>
                    </a:srgbClr>
                  </a:outerShdw>
                </a:effectLst>
                <a:latin typeface="Cooper Black" pitchFamily="18" charset="0"/>
              </a:rPr>
              <a:t>High-Fives!</a:t>
            </a:r>
            <a:endParaRPr lang="en-CA" sz="6600" dirty="0">
              <a:solidFill>
                <a:srgbClr val="FFFF00"/>
              </a:solidFill>
              <a:effectLst>
                <a:outerShdw blurRad="38100" dist="38100" dir="2700000" algn="tl">
                  <a:srgbClr val="000000">
                    <a:alpha val="43137"/>
                  </a:srgbClr>
                </a:outerShdw>
              </a:effectLst>
              <a:latin typeface="Cooper Black" pitchFamily="18"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440822" cy="1143000"/>
          </a:xfrm>
        </p:spPr>
        <p:txBody>
          <a:bodyPr>
            <a:noAutofit/>
          </a:bodyPr>
          <a:lstStyle/>
          <a:p>
            <a:pPr algn="l"/>
            <a:r>
              <a:rPr lang="en-CA" sz="7200" dirty="0" smtClean="0">
                <a:effectLst>
                  <a:glow rad="228600">
                    <a:schemeClr val="accent6">
                      <a:satMod val="175000"/>
                      <a:alpha val="40000"/>
                    </a:schemeClr>
                  </a:glow>
                </a:effectLst>
                <a:latin typeface="Freestyle Script" pitchFamily="66" charset="0"/>
              </a:rPr>
              <a:t>Doggone Safe Presentation </a:t>
            </a:r>
            <a:endParaRPr lang="en-CA" sz="7200" dirty="0">
              <a:effectLst>
                <a:glow rad="228600">
                  <a:schemeClr val="accent6">
                    <a:satMod val="175000"/>
                    <a:alpha val="40000"/>
                  </a:schemeClr>
                </a:glow>
              </a:effectLst>
              <a:latin typeface="Freestyle Script" pitchFamily="66"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CA" sz="7200" dirty="0" smtClean="0">
                <a:solidFill>
                  <a:schemeClr val="bg1"/>
                </a:solidFill>
                <a:effectLst>
                  <a:glow rad="228600">
                    <a:schemeClr val="accent2">
                      <a:satMod val="175000"/>
                      <a:alpha val="40000"/>
                    </a:schemeClr>
                  </a:glow>
                  <a:outerShdw blurRad="38100" dist="38100" dir="2700000" algn="tl">
                    <a:srgbClr val="000000">
                      <a:alpha val="43137"/>
                    </a:srgbClr>
                  </a:outerShdw>
                </a:effectLst>
                <a:latin typeface="Freestyle Script" pitchFamily="66" charset="0"/>
              </a:rPr>
              <a:t>These students really enjoyed it</a:t>
            </a:r>
            <a:endParaRPr lang="en-CA" sz="7200" dirty="0">
              <a:solidFill>
                <a:schemeClr val="bg1"/>
              </a:solidFill>
              <a:effectLst>
                <a:glow rad="228600">
                  <a:schemeClr val="accent2">
                    <a:satMod val="175000"/>
                    <a:alpha val="40000"/>
                  </a:schemeClr>
                </a:glow>
                <a:outerShdw blurRad="38100" dist="38100" dir="2700000" algn="tl">
                  <a:srgbClr val="000000">
                    <a:alpha val="43137"/>
                  </a:srgbClr>
                </a:outerShdw>
              </a:effectLst>
              <a:latin typeface="Freestyle Script" pitchFamily="66"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44000" b="-44000"/>
          </a:stretch>
        </a:blipFill>
        <a:effectLst/>
      </p:bgPr>
    </p:bg>
    <p:spTree>
      <p:nvGrpSpPr>
        <p:cNvPr id="1" name=""/>
        <p:cNvGrpSpPr/>
        <p:nvPr/>
      </p:nvGrpSpPr>
      <p:grpSpPr>
        <a:xfrm>
          <a:off x="0" y="0"/>
          <a:ext cx="0" cy="0"/>
          <a:chOff x="0" y="0"/>
          <a:chExt cx="0" cy="0"/>
        </a:xfrm>
      </p:grpSpPr>
      <p:sp>
        <p:nvSpPr>
          <p:cNvPr id="3" name="Rectangle 2"/>
          <p:cNvSpPr/>
          <p:nvPr/>
        </p:nvSpPr>
        <p:spPr>
          <a:xfrm>
            <a:off x="0" y="152400"/>
            <a:ext cx="5105400" cy="707886"/>
          </a:xfrm>
          <a:prstGeom prst="rect">
            <a:avLst/>
          </a:prstGeom>
        </p:spPr>
        <p:txBody>
          <a:bodyPr wrap="square">
            <a:spAutoFit/>
          </a:bodyPr>
          <a:lstStyle/>
          <a:p>
            <a:r>
              <a:rPr lang="en-CA" sz="4000" dirty="0" smtClean="0">
                <a:solidFill>
                  <a:schemeClr val="bg1"/>
                </a:solidFill>
                <a:effectLst>
                  <a:glow rad="228600">
                    <a:schemeClr val="accent2">
                      <a:satMod val="175000"/>
                      <a:alpha val="40000"/>
                    </a:schemeClr>
                  </a:glow>
                  <a:outerShdw blurRad="38100" dist="38100" dir="2700000" algn="tl">
                    <a:srgbClr val="000000">
                      <a:alpha val="43137"/>
                    </a:srgbClr>
                  </a:outerShdw>
                </a:effectLst>
                <a:latin typeface="Freestyle Script" pitchFamily="66" charset="0"/>
              </a:rPr>
              <a:t>A very proud moment for our girls…</a:t>
            </a:r>
            <a:endParaRPr lang="en-US" sz="40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glow rad="101600">
                    <a:schemeClr val="accent4">
                      <a:satMod val="175000"/>
                      <a:alpha val="40000"/>
                    </a:schemeClr>
                  </a:glow>
                </a:effectLst>
                <a:latin typeface="Maiandra GD" pitchFamily="34" charset="0"/>
              </a:rPr>
              <a:t>What is PBL?</a:t>
            </a:r>
            <a:endParaRPr lang="en-US" dirty="0">
              <a:effectLst>
                <a:glow rad="101600">
                  <a:schemeClr val="accent4">
                    <a:satMod val="175000"/>
                    <a:alpha val="40000"/>
                  </a:schemeClr>
                </a:glow>
              </a:effectLst>
              <a:latin typeface="Maiandra GD" pitchFamily="34" charset="0"/>
            </a:endParaRPr>
          </a:p>
        </p:txBody>
      </p:sp>
      <p:sp>
        <p:nvSpPr>
          <p:cNvPr id="3" name="Content Placeholder 2"/>
          <p:cNvSpPr>
            <a:spLocks noGrp="1"/>
          </p:cNvSpPr>
          <p:nvPr>
            <p:ph idx="1"/>
          </p:nvPr>
        </p:nvSpPr>
        <p:spPr>
          <a:xfrm>
            <a:off x="381000" y="1783560"/>
            <a:ext cx="8305800" cy="5074440"/>
          </a:xfrm>
        </p:spPr>
        <p:txBody>
          <a:bodyPr>
            <a:noAutofit/>
          </a:bodyPr>
          <a:lstStyle/>
          <a:p>
            <a:r>
              <a:rPr lang="en-US" sz="1800" dirty="0" smtClean="0">
                <a:effectLst>
                  <a:glow rad="63500">
                    <a:schemeClr val="accent4">
                      <a:satMod val="175000"/>
                      <a:alpha val="40000"/>
                    </a:schemeClr>
                  </a:glow>
                </a:effectLst>
                <a:latin typeface="Maiandra GD" pitchFamily="34" charset="0"/>
              </a:rPr>
              <a:t>Project-Based Learning is an instructional method that provides students with complex tasks based on challenging questions or problems that involve the students' problem solving, decision making, investigative skills, and reflection that includes teacher facilitation. </a:t>
            </a:r>
          </a:p>
          <a:p>
            <a:endParaRPr lang="en-US" sz="1800" dirty="0" smtClean="0">
              <a:effectLst>
                <a:glow rad="63500">
                  <a:schemeClr val="accent4">
                    <a:satMod val="175000"/>
                    <a:alpha val="40000"/>
                  </a:schemeClr>
                </a:glow>
              </a:effectLst>
              <a:latin typeface="Maiandra GD" pitchFamily="34" charset="0"/>
            </a:endParaRPr>
          </a:p>
          <a:p>
            <a:r>
              <a:rPr lang="en-US" sz="1800" dirty="0" smtClean="0">
                <a:effectLst>
                  <a:glow rad="63500">
                    <a:schemeClr val="accent4">
                      <a:satMod val="175000"/>
                      <a:alpha val="40000"/>
                    </a:schemeClr>
                  </a:glow>
                </a:effectLst>
                <a:latin typeface="Maiandra GD" pitchFamily="34" charset="0"/>
              </a:rPr>
              <a:t>PBL is focused on questions that drive students to encounter the central concepts and principles of a subject hands-on. Students form their own investigation of a guiding question, allowing students to develop valuable research skills as students engage in design, problem solving, decision making, and investigative activities. </a:t>
            </a:r>
          </a:p>
          <a:p>
            <a:endParaRPr lang="en-US" sz="1800" dirty="0" smtClean="0">
              <a:effectLst>
                <a:glow rad="63500">
                  <a:schemeClr val="accent4">
                    <a:satMod val="175000"/>
                    <a:alpha val="40000"/>
                  </a:schemeClr>
                </a:glow>
              </a:effectLst>
              <a:latin typeface="Maiandra GD" pitchFamily="34" charset="0"/>
            </a:endParaRPr>
          </a:p>
          <a:p>
            <a:r>
              <a:rPr lang="en-US" sz="1800" dirty="0" smtClean="0">
                <a:effectLst>
                  <a:glow rad="63500">
                    <a:schemeClr val="accent4">
                      <a:satMod val="175000"/>
                      <a:alpha val="40000"/>
                    </a:schemeClr>
                  </a:glow>
                </a:effectLst>
                <a:latin typeface="Maiandra GD" pitchFamily="34" charset="0"/>
              </a:rPr>
              <a:t>Through Project-Based Learning, students learn from these experiences and take them into account and apply them to the world outside their classroom. PBL is a different teaching technique that promotes and practices new learning habits, emphasizing creative thinking skills by allowing students to find that there are many ways to solve a problem. </a:t>
            </a:r>
          </a:p>
        </p:txBody>
      </p:sp>
      <p:pic>
        <p:nvPicPr>
          <p:cNvPr id="2051" name="Picture 3"/>
          <p:cNvPicPr>
            <a:picLocks noChangeAspect="1" noChangeArrowheads="1"/>
          </p:cNvPicPr>
          <p:nvPr/>
        </p:nvPicPr>
        <p:blipFill>
          <a:blip r:embed="rId2" cstate="print"/>
          <a:srcRect/>
          <a:stretch>
            <a:fillRect/>
          </a:stretch>
        </p:blipFill>
        <p:spPr bwMode="auto">
          <a:xfrm>
            <a:off x="7238999" y="0"/>
            <a:ext cx="1724951" cy="1995039"/>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spc="0" dirty="0" smtClean="0">
                <a:ln w="12700">
                  <a:solidFill>
                    <a:schemeClr val="tx2">
                      <a:satMod val="155000"/>
                    </a:schemeClr>
                  </a:solidFill>
                  <a:prstDash val="solid"/>
                </a:ln>
                <a:solidFill>
                  <a:schemeClr val="accent2">
                    <a:lumMod val="60000"/>
                    <a:lumOff val="40000"/>
                  </a:schemeClr>
                </a:solidFill>
                <a:effectLst>
                  <a:outerShdw blurRad="41275" dist="20320" dir="1800000" algn="tl" rotWithShape="0">
                    <a:srgbClr val="000000">
                      <a:alpha val="40000"/>
                    </a:srgbClr>
                  </a:outerShdw>
                </a:effectLst>
                <a:latin typeface="Maiandra GD" pitchFamily="34" charset="0"/>
              </a:rPr>
              <a:t>And of course…</a:t>
            </a:r>
            <a:endParaRPr lang="en-US" b="1" spc="0" dirty="0">
              <a:ln w="12700">
                <a:solidFill>
                  <a:schemeClr val="tx2">
                    <a:satMod val="155000"/>
                  </a:schemeClr>
                </a:solidFill>
                <a:prstDash val="solid"/>
              </a:ln>
              <a:solidFill>
                <a:schemeClr val="accent2">
                  <a:lumMod val="60000"/>
                  <a:lumOff val="40000"/>
                </a:schemeClr>
              </a:solidFill>
              <a:effectLst>
                <a:outerShdw blurRad="41275" dist="20320" dir="1800000" algn="tl" rotWithShape="0">
                  <a:srgbClr val="000000">
                    <a:alpha val="40000"/>
                  </a:srgbClr>
                </a:outerShdw>
              </a:effectLst>
              <a:latin typeface="Maiandra GD" pitchFamily="34" charset="0"/>
            </a:endParaRPr>
          </a:p>
        </p:txBody>
      </p:sp>
      <p:pic>
        <p:nvPicPr>
          <p:cNvPr id="1026" name="Picture 2"/>
          <p:cNvPicPr>
            <a:picLocks noGrp="1" noChangeAspect="1" noChangeArrowheads="1"/>
          </p:cNvPicPr>
          <p:nvPr>
            <p:ph idx="1"/>
          </p:nvPr>
        </p:nvPicPr>
        <p:blipFill>
          <a:blip r:embed="rId2"/>
          <a:srcRect/>
          <a:stretch>
            <a:fillRect/>
          </a:stretch>
        </p:blipFill>
        <p:spPr bwMode="auto">
          <a:xfrm>
            <a:off x="5410200" y="609600"/>
            <a:ext cx="3435350" cy="343535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Rectangle 5"/>
          <p:cNvSpPr/>
          <p:nvPr/>
        </p:nvSpPr>
        <p:spPr>
          <a:xfrm rot="20879992">
            <a:off x="598693" y="4947157"/>
            <a:ext cx="6408742" cy="1077218"/>
          </a:xfrm>
          <a:prstGeom prst="rect">
            <a:avLst/>
          </a:prstGeom>
          <a:noFill/>
        </p:spPr>
        <p:txBody>
          <a:bodyPr wrap="none" lIns="91440" tIns="45720" rIns="91440" bIns="45720">
            <a:spAutoFit/>
          </a:bodyPr>
          <a:lstStyle/>
          <a:p>
            <a:pPr algn="ctr"/>
            <a:r>
              <a:rPr lang="en-US" sz="32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Alex-</a:t>
            </a:r>
            <a:r>
              <a:rPr lang="en-US" sz="3200" b="1" dirty="0" err="1"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Sandrea</a:t>
            </a:r>
            <a:r>
              <a:rPr lang="en-US" sz="32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 Courtney &amp; Rachael:</a:t>
            </a:r>
          </a:p>
          <a:p>
            <a:pPr algn="ctr"/>
            <a:r>
              <a:rPr lang="en-US" sz="32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The Pink Glove Dance for the QEH</a:t>
            </a:r>
            <a:endParaRPr lang="en-US" sz="32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pic>
        <p:nvPicPr>
          <p:cNvPr id="103425" name="Picture 1"/>
          <p:cNvPicPr>
            <a:picLocks noChangeAspect="1" noChangeArrowheads="1"/>
          </p:cNvPicPr>
          <p:nvPr/>
        </p:nvPicPr>
        <p:blipFill>
          <a:blip r:embed="rId3"/>
          <a:srcRect/>
          <a:stretch>
            <a:fillRect/>
          </a:stretch>
        </p:blipFill>
        <p:spPr bwMode="auto">
          <a:xfrm>
            <a:off x="1752600" y="1905000"/>
            <a:ext cx="2381250" cy="2143125"/>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rot="20731608">
            <a:off x="502956" y="2183130"/>
            <a:ext cx="3706355" cy="205635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3" name="Rectangle 2"/>
          <p:cNvSpPr/>
          <p:nvPr/>
        </p:nvSpPr>
        <p:spPr>
          <a:xfrm>
            <a:off x="0" y="0"/>
            <a:ext cx="8915400" cy="1569660"/>
          </a:xfrm>
          <a:prstGeom prst="rect">
            <a:avLst/>
          </a:prstGeom>
          <a:noFill/>
        </p:spPr>
        <p:txBody>
          <a:bodyPr wrap="square" lIns="91440" tIns="45720" rIns="91440" bIns="45720">
            <a:spAutoFit/>
          </a:bodyPr>
          <a:lstStyle/>
          <a:p>
            <a:r>
              <a:rPr lang="en-US" sz="3200" b="1" dirty="0" smtClean="0">
                <a:ln w="18000">
                  <a:solidFill>
                    <a:schemeClr val="tx2">
                      <a:lumMod val="50000"/>
                    </a:schemeClr>
                  </a:solidFill>
                  <a:prstDash val="solid"/>
                  <a:miter lim="800000"/>
                </a:ln>
                <a:solidFill>
                  <a:schemeClr val="tx2">
                    <a:lumMod val="50000"/>
                  </a:schemeClr>
                </a:solidFill>
                <a:effectLst>
                  <a:outerShdw blurRad="25500" dist="23000" dir="7020000" algn="tl">
                    <a:srgbClr val="000000">
                      <a:alpha val="50000"/>
                    </a:srgbClr>
                  </a:outerShdw>
                </a:effectLst>
                <a:latin typeface="Maiandra GD" pitchFamily="34" charset="0"/>
              </a:rPr>
              <a:t>With nine different groups all working on </a:t>
            </a:r>
          </a:p>
          <a:p>
            <a:r>
              <a:rPr lang="en-US" sz="3200" b="1" dirty="0" smtClean="0">
                <a:ln w="18000">
                  <a:solidFill>
                    <a:schemeClr val="tx2">
                      <a:lumMod val="50000"/>
                    </a:schemeClr>
                  </a:solidFill>
                  <a:prstDash val="solid"/>
                  <a:miter lim="800000"/>
                </a:ln>
                <a:solidFill>
                  <a:schemeClr val="tx2">
                    <a:lumMod val="50000"/>
                  </a:schemeClr>
                </a:solidFill>
                <a:effectLst>
                  <a:outerShdw blurRad="25500" dist="23000" dir="7020000" algn="tl">
                    <a:srgbClr val="000000">
                      <a:alpha val="50000"/>
                    </a:srgbClr>
                  </a:outerShdw>
                </a:effectLst>
                <a:latin typeface="Maiandra GD" pitchFamily="34" charset="0"/>
              </a:rPr>
              <a:t>various projects, how do you keep track of their progress?</a:t>
            </a:r>
            <a:endParaRPr lang="en-US" sz="3200" b="1" dirty="0">
              <a:ln w="18000">
                <a:solidFill>
                  <a:schemeClr val="tx2">
                    <a:lumMod val="50000"/>
                  </a:schemeClr>
                </a:solidFill>
                <a:prstDash val="solid"/>
                <a:miter lim="800000"/>
              </a:ln>
              <a:solidFill>
                <a:schemeClr val="tx2">
                  <a:lumMod val="50000"/>
                </a:schemeClr>
              </a:solidFill>
              <a:effectLst>
                <a:outerShdw blurRad="25500" dist="23000" dir="7020000" algn="tl">
                  <a:srgbClr val="000000">
                    <a:alpha val="50000"/>
                  </a:srgbClr>
                </a:outerShdw>
              </a:effectLst>
              <a:latin typeface="Maiandra GD" pitchFamily="34" charset="0"/>
            </a:endParaRPr>
          </a:p>
        </p:txBody>
      </p:sp>
      <p:pic>
        <p:nvPicPr>
          <p:cNvPr id="3075" name="Picture 3"/>
          <p:cNvPicPr>
            <a:picLocks noChangeAspect="1" noChangeArrowheads="1"/>
          </p:cNvPicPr>
          <p:nvPr/>
        </p:nvPicPr>
        <p:blipFill>
          <a:blip r:embed="rId3"/>
          <a:srcRect/>
          <a:stretch>
            <a:fillRect/>
          </a:stretch>
        </p:blipFill>
        <p:spPr bwMode="auto">
          <a:xfrm rot="859452">
            <a:off x="4318054" y="1916323"/>
            <a:ext cx="4762500" cy="28575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Rectangle 4"/>
          <p:cNvSpPr/>
          <p:nvPr/>
        </p:nvSpPr>
        <p:spPr>
          <a:xfrm>
            <a:off x="3048000" y="5105400"/>
            <a:ext cx="2529859" cy="584775"/>
          </a:xfrm>
          <a:prstGeom prst="rect">
            <a:avLst/>
          </a:prstGeom>
          <a:noFill/>
        </p:spPr>
        <p:txBody>
          <a:bodyPr wrap="none" lIns="91440" tIns="45720" rIns="91440" bIns="45720">
            <a:spAutoFit/>
          </a:bodyPr>
          <a:lstStyle/>
          <a:p>
            <a:pPr algn="ctr"/>
            <a:r>
              <a:rPr lang="en-US" sz="3200" b="1" cap="all" dirty="0" err="1" smtClean="0">
                <a:ln w="9000" cmpd="sng">
                  <a:solidFill>
                    <a:schemeClr val="accent4">
                      <a:shade val="50000"/>
                      <a:satMod val="120000"/>
                    </a:schemeClr>
                  </a:solidFill>
                  <a:prstDash val="solid"/>
                </a:ln>
                <a:solidFill>
                  <a:schemeClr val="tx2">
                    <a:lumMod val="75000"/>
                  </a:schemeClr>
                </a:solidFill>
                <a:effectLst>
                  <a:reflection blurRad="12700" stA="28000" endPos="45000" dist="1000" dir="5400000" sy="-100000" algn="bl" rotWithShape="0"/>
                </a:effectLst>
                <a:latin typeface="Comic Sans MS" pitchFamily="66" charset="0"/>
                <a:hlinkClick r:id="rId4"/>
              </a:rPr>
              <a:t>kellywiki</a:t>
            </a:r>
            <a:endParaRPr lang="en-US" sz="3200" b="1" cap="all" dirty="0">
              <a:ln w="9000" cmpd="sng">
                <a:solidFill>
                  <a:schemeClr val="accent4">
                    <a:shade val="50000"/>
                    <a:satMod val="120000"/>
                  </a:schemeClr>
                </a:solidFill>
                <a:prstDash val="solid"/>
              </a:ln>
              <a:solidFill>
                <a:schemeClr val="tx2">
                  <a:lumMod val="75000"/>
                </a:schemeClr>
              </a:solidFill>
              <a:effectLst>
                <a:reflection blurRad="12700" stA="28000" endPos="45000" dist="1000" dir="5400000" sy="-100000" algn="bl" rotWithShape="0"/>
              </a:effectLst>
              <a:latin typeface="Comic Sans MS" pitchFamily="66" charset="0"/>
            </a:endParaRPr>
          </a:p>
        </p:txBody>
      </p:sp>
      <p:sp>
        <p:nvSpPr>
          <p:cNvPr id="6" name="Rectangle 5"/>
          <p:cNvSpPr/>
          <p:nvPr/>
        </p:nvSpPr>
        <p:spPr>
          <a:xfrm>
            <a:off x="1447800" y="5715000"/>
            <a:ext cx="5591595" cy="584775"/>
          </a:xfrm>
          <a:prstGeom prst="rect">
            <a:avLst/>
          </a:prstGeom>
          <a:noFill/>
        </p:spPr>
        <p:txBody>
          <a:bodyPr wrap="none" lIns="91440" tIns="45720" rIns="91440" bIns="45720">
            <a:spAutoFit/>
          </a:bodyPr>
          <a:lstStyle/>
          <a:p>
            <a:pPr algn="ctr"/>
            <a:r>
              <a:rPr lang="en-US" sz="32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omic Sans MS" pitchFamily="66" charset="0"/>
              </a:rPr>
              <a:t>21</a:t>
            </a:r>
            <a:r>
              <a:rPr lang="en-US" sz="3200" b="1" cap="all" spc="0" baseline="3000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omic Sans MS" pitchFamily="66" charset="0"/>
              </a:rPr>
              <a:t>st</a:t>
            </a:r>
            <a:r>
              <a:rPr lang="en-US" sz="32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omic Sans MS" pitchFamily="66" charset="0"/>
              </a:rPr>
              <a:t> century Learning</a:t>
            </a:r>
            <a:endParaRPr lang="en-US" sz="32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omic Sans MS" pitchFamily="66"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28600"/>
            <a:ext cx="9144000" cy="707886"/>
          </a:xfrm>
          <a:prstGeom prst="rect">
            <a:avLst/>
          </a:prstGeom>
          <a:noFill/>
        </p:spPr>
        <p:txBody>
          <a:bodyPr wrap="squar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en-US" sz="4000" b="1" cap="none" spc="0"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glow rad="139700">
                    <a:schemeClr val="accent4">
                      <a:satMod val="175000"/>
                      <a:alpha val="40000"/>
                    </a:schemeClr>
                  </a:glow>
                  <a:outerShdw blurRad="88000" dist="50800" dir="5040000" algn="tl">
                    <a:schemeClr val="accent4">
                      <a:tint val="80000"/>
                      <a:satMod val="250000"/>
                      <a:alpha val="45000"/>
                    </a:schemeClr>
                  </a:outerShdw>
                </a:effectLst>
                <a:latin typeface="Maiandra GD" pitchFamily="34" charset="0"/>
              </a:rPr>
              <a:t>What is the value in this for students?</a:t>
            </a:r>
            <a:endParaRPr lang="en-US" sz="4000" b="1" cap="none" spc="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glow rad="139700">
                  <a:schemeClr val="accent4">
                    <a:satMod val="175000"/>
                    <a:alpha val="40000"/>
                  </a:schemeClr>
                </a:glow>
                <a:outerShdw blurRad="88000" dist="50800" dir="5040000" algn="tl">
                  <a:schemeClr val="accent4">
                    <a:tint val="80000"/>
                    <a:satMod val="250000"/>
                    <a:alpha val="45000"/>
                  </a:schemeClr>
                </a:outerShdw>
              </a:effectLst>
              <a:latin typeface="Maiandra GD" pitchFamily="34" charset="0"/>
            </a:endParaRPr>
          </a:p>
        </p:txBody>
      </p:sp>
      <p:sp>
        <p:nvSpPr>
          <p:cNvPr id="3" name="TextBox 2"/>
          <p:cNvSpPr txBox="1"/>
          <p:nvPr/>
        </p:nvSpPr>
        <p:spPr>
          <a:xfrm rot="21390641">
            <a:off x="337465" y="1010597"/>
            <a:ext cx="8209464" cy="1323439"/>
          </a:xfrm>
          <a:prstGeom prst="rect">
            <a:avLst/>
          </a:prstGeom>
          <a:noFill/>
        </p:spPr>
        <p:txBody>
          <a:bodyPr wrap="square" rtlCol="0">
            <a:spAutoFit/>
          </a:bodyPr>
          <a:lstStyle/>
          <a:p>
            <a:r>
              <a:rPr lang="en-US" sz="2000" b="1" dirty="0" smtClean="0">
                <a:effectLst>
                  <a:glow rad="228600">
                    <a:schemeClr val="accent4">
                      <a:satMod val="175000"/>
                      <a:alpha val="40000"/>
                    </a:schemeClr>
                  </a:glow>
                </a:effectLst>
                <a:latin typeface="Mistress Script" pitchFamily="82" charset="0"/>
              </a:rPr>
              <a:t>My students really enjoyed  carrying out these projects and learning the value of becoming more active in their school and community.  Most of them didn’t see it as regular ‘schoolwork’, however they are learning important skills that will be useful to them in many aspects of their lives.</a:t>
            </a:r>
          </a:p>
        </p:txBody>
      </p:sp>
      <p:pic>
        <p:nvPicPr>
          <p:cNvPr id="105474" name="Picture 2"/>
          <p:cNvPicPr>
            <a:picLocks noChangeAspect="1" noChangeArrowheads="1"/>
          </p:cNvPicPr>
          <p:nvPr/>
        </p:nvPicPr>
        <p:blipFill>
          <a:blip r:embed="rId2"/>
          <a:srcRect/>
          <a:stretch>
            <a:fillRect/>
          </a:stretch>
        </p:blipFill>
        <p:spPr bwMode="auto">
          <a:xfrm rot="21075866">
            <a:off x="454873" y="4661973"/>
            <a:ext cx="3362325" cy="2233091"/>
          </a:xfrm>
          <a:prstGeom prst="rect">
            <a:avLst/>
          </a:prstGeom>
          <a:ln>
            <a:noFill/>
          </a:ln>
          <a:effectLst>
            <a:softEdge rad="112500"/>
          </a:effectLst>
        </p:spPr>
      </p:pic>
      <p:sp>
        <p:nvSpPr>
          <p:cNvPr id="7" name="TextBox 6"/>
          <p:cNvSpPr txBox="1"/>
          <p:nvPr/>
        </p:nvSpPr>
        <p:spPr>
          <a:xfrm rot="572447">
            <a:off x="4447906" y="3066429"/>
            <a:ext cx="4694555" cy="1077218"/>
          </a:xfrm>
          <a:prstGeom prst="rect">
            <a:avLst/>
          </a:prstGeom>
          <a:noFill/>
        </p:spPr>
        <p:txBody>
          <a:bodyPr wrap="square" rtlCol="0">
            <a:spAutoFit/>
          </a:bodyPr>
          <a:lstStyle/>
          <a:p>
            <a:r>
              <a:rPr lang="en-CA" sz="1600" i="1" dirty="0" smtClean="0">
                <a:effectLst>
                  <a:glow rad="139700">
                    <a:schemeClr val="accent2">
                      <a:satMod val="175000"/>
                      <a:alpha val="40000"/>
                    </a:schemeClr>
                  </a:glow>
                  <a:outerShdw blurRad="38100" dist="38100" dir="2700000" algn="tl">
                    <a:srgbClr val="000000">
                      <a:alpha val="43137"/>
                    </a:srgbClr>
                  </a:outerShdw>
                </a:effectLst>
                <a:latin typeface="Maiandra GD" pitchFamily="34" charset="0"/>
              </a:rPr>
              <a:t>“We achieved more than we ever thought we would. Our communities were happy to help out and donate to the PEIHS because it was something they could relate to.”</a:t>
            </a:r>
            <a:endParaRPr lang="en-US" sz="1600" i="1" dirty="0">
              <a:effectLst>
                <a:glow rad="139700">
                  <a:schemeClr val="accent2">
                    <a:satMod val="175000"/>
                    <a:alpha val="40000"/>
                  </a:schemeClr>
                </a:glow>
                <a:outerShdw blurRad="38100" dist="38100" dir="2700000" algn="tl">
                  <a:srgbClr val="000000">
                    <a:alpha val="43137"/>
                  </a:srgbClr>
                </a:outerShdw>
              </a:effectLst>
            </a:endParaRPr>
          </a:p>
        </p:txBody>
      </p:sp>
      <p:sp>
        <p:nvSpPr>
          <p:cNvPr id="8" name="TextBox 7"/>
          <p:cNvSpPr txBox="1"/>
          <p:nvPr/>
        </p:nvSpPr>
        <p:spPr>
          <a:xfrm rot="21152504">
            <a:off x="3928371" y="4823245"/>
            <a:ext cx="5141497" cy="1477328"/>
          </a:xfrm>
          <a:prstGeom prst="rect">
            <a:avLst/>
          </a:prstGeom>
          <a:noFill/>
        </p:spPr>
        <p:txBody>
          <a:bodyPr wrap="square" rtlCol="0">
            <a:spAutoFit/>
          </a:bodyPr>
          <a:lstStyle/>
          <a:p>
            <a:r>
              <a:rPr lang="en-US" i="1" dirty="0" smtClean="0">
                <a:solidFill>
                  <a:srgbClr val="F5770F"/>
                </a:solidFill>
                <a:effectLst>
                  <a:glow rad="139700">
                    <a:schemeClr val="accent2">
                      <a:satMod val="175000"/>
                      <a:alpha val="40000"/>
                    </a:schemeClr>
                  </a:glow>
                </a:effectLst>
              </a:rPr>
              <a:t>“Our PBL experience is definitely something we’re</a:t>
            </a:r>
          </a:p>
          <a:p>
            <a:r>
              <a:rPr lang="en-US" i="1" dirty="0" smtClean="0">
                <a:solidFill>
                  <a:srgbClr val="F5770F"/>
                </a:solidFill>
                <a:effectLst>
                  <a:glow rad="139700">
                    <a:schemeClr val="accent2">
                      <a:satMod val="175000"/>
                      <a:alpha val="40000"/>
                    </a:schemeClr>
                  </a:glow>
                </a:effectLst>
              </a:rPr>
              <a:t> going to take with us out of this course and after this </a:t>
            </a:r>
          </a:p>
          <a:p>
            <a:r>
              <a:rPr lang="en-US" i="1" dirty="0" smtClean="0">
                <a:solidFill>
                  <a:srgbClr val="F5770F"/>
                </a:solidFill>
                <a:effectLst>
                  <a:glow rad="139700">
                    <a:schemeClr val="accent2">
                      <a:satMod val="175000"/>
                      <a:alpha val="40000"/>
                    </a:schemeClr>
                  </a:glow>
                </a:effectLst>
              </a:rPr>
              <a:t>year. It’s taught and shown us so much and we’ve </a:t>
            </a:r>
          </a:p>
          <a:p>
            <a:r>
              <a:rPr lang="en-US" i="1" dirty="0" smtClean="0">
                <a:solidFill>
                  <a:srgbClr val="F5770F"/>
                </a:solidFill>
                <a:effectLst>
                  <a:glow rad="139700">
                    <a:schemeClr val="accent2">
                      <a:satMod val="175000"/>
                      <a:alpha val="40000"/>
                    </a:schemeClr>
                  </a:glow>
                </a:effectLst>
              </a:rPr>
              <a:t>honestly learned a lot more then we realized we would.”</a:t>
            </a:r>
            <a:endParaRPr lang="en-US" i="1" dirty="0">
              <a:effectLst>
                <a:glow rad="139700">
                  <a:schemeClr val="accent2">
                    <a:satMod val="175000"/>
                    <a:alpha val="40000"/>
                  </a:schemeClr>
                </a:glow>
              </a:effectLst>
            </a:endParaRPr>
          </a:p>
        </p:txBody>
      </p:sp>
      <p:sp>
        <p:nvSpPr>
          <p:cNvPr id="9" name="TextBox 8"/>
          <p:cNvSpPr txBox="1"/>
          <p:nvPr/>
        </p:nvSpPr>
        <p:spPr>
          <a:xfrm rot="655872">
            <a:off x="319232" y="3027537"/>
            <a:ext cx="4599657" cy="1323439"/>
          </a:xfrm>
          <a:prstGeom prst="rect">
            <a:avLst/>
          </a:prstGeom>
          <a:noFill/>
        </p:spPr>
        <p:txBody>
          <a:bodyPr wrap="none" rtlCol="0">
            <a:spAutoFit/>
          </a:bodyPr>
          <a:lstStyle/>
          <a:p>
            <a:r>
              <a:rPr lang="en-CA" sz="1600" i="1" dirty="0" smtClean="0">
                <a:solidFill>
                  <a:srgbClr val="FA60C7"/>
                </a:solidFill>
                <a:latin typeface="Maiandra GD" pitchFamily="34" charset="0"/>
              </a:rPr>
              <a:t>“Some problem solving skills we </a:t>
            </a:r>
          </a:p>
          <a:p>
            <a:r>
              <a:rPr lang="en-CA" sz="1600" i="1" dirty="0" smtClean="0">
                <a:solidFill>
                  <a:srgbClr val="FA60C7"/>
                </a:solidFill>
                <a:latin typeface="Maiandra GD" pitchFamily="34" charset="0"/>
              </a:rPr>
              <a:t>Enhanced during this project was how</a:t>
            </a:r>
          </a:p>
          <a:p>
            <a:r>
              <a:rPr lang="en-CA" sz="1600" i="1" dirty="0" smtClean="0">
                <a:solidFill>
                  <a:srgbClr val="FA60C7"/>
                </a:solidFill>
                <a:latin typeface="Maiandra GD" pitchFamily="34" charset="0"/>
              </a:rPr>
              <a:t>to organize and accomplish our goals when</a:t>
            </a:r>
          </a:p>
          <a:p>
            <a:r>
              <a:rPr lang="en-CA" sz="1600" i="1" dirty="0" smtClean="0">
                <a:solidFill>
                  <a:srgbClr val="FA60C7"/>
                </a:solidFill>
                <a:latin typeface="Maiandra GD" pitchFamily="34" charset="0"/>
              </a:rPr>
              <a:t>we also had other projects, school commitments,</a:t>
            </a:r>
          </a:p>
          <a:p>
            <a:r>
              <a:rPr lang="en-CA" sz="1600" i="1" dirty="0" smtClean="0">
                <a:solidFill>
                  <a:srgbClr val="FA60C7"/>
                </a:solidFill>
                <a:latin typeface="Maiandra GD" pitchFamily="34" charset="0"/>
              </a:rPr>
              <a:t> exams, and work that needed to be completed.”</a:t>
            </a:r>
            <a:endParaRPr lang="en-US" sz="1600" i="1" dirty="0">
              <a:latin typeface="Maiandra GD"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down)">
                                      <p:cBhvr>
                                        <p:cTn id="7" dur="500"/>
                                        <p:tgtEl>
                                          <p:spTgt spid="9">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wipe(down)">
                                      <p:cBhvr>
                                        <p:cTn id="10" dur="500"/>
                                        <p:tgtEl>
                                          <p:spTgt spid="9">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wipe(down)">
                                      <p:cBhvr>
                                        <p:cTn id="13" dur="500"/>
                                        <p:tgtEl>
                                          <p:spTgt spid="9">
                                            <p:txEl>
                                              <p:pRg st="2" end="2"/>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9">
                                            <p:txEl>
                                              <p:pRg st="3" end="3"/>
                                            </p:txEl>
                                          </p:spTgt>
                                        </p:tgtEl>
                                        <p:attrNameLst>
                                          <p:attrName>style.visibility</p:attrName>
                                        </p:attrNameLst>
                                      </p:cBhvr>
                                      <p:to>
                                        <p:strVal val="visible"/>
                                      </p:to>
                                    </p:set>
                                    <p:animEffect transition="in" filter="wipe(down)">
                                      <p:cBhvr>
                                        <p:cTn id="16" dur="500"/>
                                        <p:tgtEl>
                                          <p:spTgt spid="9">
                                            <p:txEl>
                                              <p:pRg st="3" end="3"/>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animEffect transition="in" filter="wipe(down)">
                                      <p:cBhvr>
                                        <p:cTn id="19" dur="500"/>
                                        <p:tgtEl>
                                          <p:spTgt spid="9">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 calcmode="lin" valueType="num">
                                      <p:cBhvr additive="base">
                                        <p:cTn id="24"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8">
                                            <p:txEl>
                                              <p:pRg st="0" end="0"/>
                                            </p:txEl>
                                          </p:spTgt>
                                        </p:tgtEl>
                                        <p:attrNameLst>
                                          <p:attrName>style.visibility</p:attrName>
                                        </p:attrNameLst>
                                      </p:cBhvr>
                                      <p:to>
                                        <p:strVal val="visible"/>
                                      </p:to>
                                    </p:set>
                                    <p:anim calcmode="lin" valueType="num">
                                      <p:cBhvr additive="base">
                                        <p:cTn id="30"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8">
                                            <p:txEl>
                                              <p:pRg st="0" end="0"/>
                                            </p:txEl>
                                          </p:spTgt>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8">
                                            <p:txEl>
                                              <p:pRg st="1" end="1"/>
                                            </p:txEl>
                                          </p:spTgt>
                                        </p:tgtEl>
                                        <p:attrNameLst>
                                          <p:attrName>style.visibility</p:attrName>
                                        </p:attrNameLst>
                                      </p:cBhvr>
                                      <p:to>
                                        <p:strVal val="visible"/>
                                      </p:to>
                                    </p:set>
                                    <p:anim calcmode="lin" valueType="num">
                                      <p:cBhvr additive="base">
                                        <p:cTn id="34"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8">
                                            <p:txEl>
                                              <p:pRg st="1" end="1"/>
                                            </p:txEl>
                                          </p:spTgt>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8">
                                            <p:txEl>
                                              <p:pRg st="2" end="2"/>
                                            </p:txEl>
                                          </p:spTgt>
                                        </p:tgtEl>
                                        <p:attrNameLst>
                                          <p:attrName>style.visibility</p:attrName>
                                        </p:attrNameLst>
                                      </p:cBhvr>
                                      <p:to>
                                        <p:strVal val="visible"/>
                                      </p:to>
                                    </p:set>
                                    <p:anim calcmode="lin" valueType="num">
                                      <p:cBhvr additive="base">
                                        <p:cTn id="38"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8">
                                            <p:txEl>
                                              <p:pRg st="2" end="2"/>
                                            </p:txEl>
                                          </p:spTgt>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8">
                                            <p:txEl>
                                              <p:pRg st="3" end="3"/>
                                            </p:txEl>
                                          </p:spTgt>
                                        </p:tgtEl>
                                        <p:attrNameLst>
                                          <p:attrName>style.visibility</p:attrName>
                                        </p:attrNameLst>
                                      </p:cBhvr>
                                      <p:to>
                                        <p:strVal val="visible"/>
                                      </p:to>
                                    </p:set>
                                    <p:anim calcmode="lin" valueType="num">
                                      <p:cBhvr additive="base">
                                        <p:cTn id="42"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P spid="8" grpId="0" build="allAtOnce"/>
      <p:bldP spid="9" grpId="0" build="allAtOnce"/>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28600"/>
            <a:ext cx="9144000" cy="707886"/>
          </a:xfrm>
          <a:prstGeom prst="rect">
            <a:avLst/>
          </a:prstGeom>
          <a:noFill/>
        </p:spPr>
        <p:txBody>
          <a:bodyPr wrap="squar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en-US" sz="4000" b="1" cap="none" spc="0"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glow rad="139700">
                    <a:schemeClr val="accent4">
                      <a:satMod val="175000"/>
                      <a:alpha val="40000"/>
                    </a:schemeClr>
                  </a:glow>
                  <a:outerShdw blurRad="88000" dist="50800" dir="5040000" algn="tl">
                    <a:schemeClr val="accent4">
                      <a:tint val="80000"/>
                      <a:satMod val="250000"/>
                      <a:alpha val="45000"/>
                    </a:schemeClr>
                  </a:outerShdw>
                </a:effectLst>
                <a:latin typeface="Maiandra GD" pitchFamily="34" charset="0"/>
              </a:rPr>
              <a:t>What is the value in this for students?</a:t>
            </a:r>
            <a:endParaRPr lang="en-US" sz="4000" b="1" cap="none" spc="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glow rad="139700">
                  <a:schemeClr val="accent4">
                    <a:satMod val="175000"/>
                    <a:alpha val="40000"/>
                  </a:schemeClr>
                </a:glow>
                <a:outerShdw blurRad="88000" dist="50800" dir="5040000" algn="tl">
                  <a:schemeClr val="accent4">
                    <a:tint val="80000"/>
                    <a:satMod val="250000"/>
                    <a:alpha val="45000"/>
                  </a:schemeClr>
                </a:outerShdw>
              </a:effectLst>
              <a:latin typeface="Maiandra GD" pitchFamily="34" charset="0"/>
            </a:endParaRPr>
          </a:p>
        </p:txBody>
      </p:sp>
      <p:sp>
        <p:nvSpPr>
          <p:cNvPr id="7" name="TextBox 6"/>
          <p:cNvSpPr txBox="1"/>
          <p:nvPr/>
        </p:nvSpPr>
        <p:spPr>
          <a:xfrm rot="213531">
            <a:off x="1484135" y="4723329"/>
            <a:ext cx="4916930" cy="1323439"/>
          </a:xfrm>
          <a:prstGeom prst="rect">
            <a:avLst/>
          </a:prstGeom>
          <a:noFill/>
        </p:spPr>
        <p:txBody>
          <a:bodyPr wrap="square" rtlCol="0">
            <a:spAutoFit/>
          </a:bodyPr>
          <a:lstStyle/>
          <a:p>
            <a:r>
              <a:rPr lang="en-CA" sz="2000" i="1" dirty="0" smtClean="0">
                <a:effectLst>
                  <a:glow rad="228600">
                    <a:schemeClr val="accent2">
                      <a:satMod val="175000"/>
                      <a:alpha val="40000"/>
                    </a:schemeClr>
                  </a:glow>
                </a:effectLst>
                <a:latin typeface="Maiandra GD" pitchFamily="34" charset="0"/>
              </a:rPr>
              <a:t>“You learn to be a better person and that the world doesn’t actually revolve around you. You learn more about the problems that surround you on a day to day basis.”</a:t>
            </a:r>
            <a:endParaRPr lang="en-US" sz="2000" i="1" dirty="0">
              <a:effectLst>
                <a:glow rad="228600">
                  <a:schemeClr val="accent2">
                    <a:satMod val="175000"/>
                    <a:alpha val="40000"/>
                  </a:schemeClr>
                </a:glow>
              </a:effectLst>
              <a:latin typeface="Maiandra GD" pitchFamily="34" charset="0"/>
            </a:endParaRPr>
          </a:p>
        </p:txBody>
      </p:sp>
      <p:pic>
        <p:nvPicPr>
          <p:cNvPr id="106498" name="Picture 2"/>
          <p:cNvPicPr>
            <a:picLocks noChangeAspect="1" noChangeArrowheads="1"/>
          </p:cNvPicPr>
          <p:nvPr/>
        </p:nvPicPr>
        <p:blipFill>
          <a:blip r:embed="rId2"/>
          <a:srcRect/>
          <a:stretch>
            <a:fillRect/>
          </a:stretch>
        </p:blipFill>
        <p:spPr bwMode="auto">
          <a:xfrm rot="337246">
            <a:off x="6290759" y="4536399"/>
            <a:ext cx="2752508" cy="2192075"/>
          </a:xfrm>
          <a:prstGeom prst="rect">
            <a:avLst/>
          </a:prstGeom>
          <a:ln>
            <a:noFill/>
          </a:ln>
          <a:effectLst>
            <a:softEdge rad="112500"/>
          </a:effectLst>
        </p:spPr>
      </p:pic>
      <p:sp>
        <p:nvSpPr>
          <p:cNvPr id="9" name="TextBox 8"/>
          <p:cNvSpPr txBox="1"/>
          <p:nvPr/>
        </p:nvSpPr>
        <p:spPr>
          <a:xfrm rot="487424">
            <a:off x="2798740" y="1354260"/>
            <a:ext cx="6351739" cy="830997"/>
          </a:xfrm>
          <a:prstGeom prst="rect">
            <a:avLst/>
          </a:prstGeom>
          <a:noFill/>
        </p:spPr>
        <p:txBody>
          <a:bodyPr wrap="none" rtlCol="0">
            <a:spAutoFit/>
          </a:bodyPr>
          <a:lstStyle/>
          <a:p>
            <a:r>
              <a:rPr lang="en-CA" sz="1600" dirty="0" smtClean="0">
                <a:effectLst>
                  <a:glow rad="228600">
                    <a:schemeClr val="accent5">
                      <a:satMod val="175000"/>
                      <a:alpha val="40000"/>
                    </a:schemeClr>
                  </a:glow>
                </a:effectLst>
                <a:latin typeface="Maiandra GD" pitchFamily="34" charset="0"/>
              </a:rPr>
              <a:t>“On several occasions, we approached people of authority for help, </a:t>
            </a:r>
          </a:p>
          <a:p>
            <a:r>
              <a:rPr lang="en-CA" sz="1600" dirty="0" smtClean="0">
                <a:effectLst>
                  <a:glow rad="228600">
                    <a:schemeClr val="accent5">
                      <a:satMod val="175000"/>
                      <a:alpha val="40000"/>
                    </a:schemeClr>
                  </a:glow>
                </a:effectLst>
                <a:latin typeface="Maiandra GD" pitchFamily="34" charset="0"/>
              </a:rPr>
              <a:t>information, donations, etc. It helped us build our confidence and </a:t>
            </a:r>
          </a:p>
          <a:p>
            <a:r>
              <a:rPr lang="en-CA" sz="1600" dirty="0" smtClean="0">
                <a:effectLst>
                  <a:glow rad="228600">
                    <a:schemeClr val="accent5">
                      <a:satMod val="175000"/>
                      <a:alpha val="40000"/>
                    </a:schemeClr>
                  </a:glow>
                </a:effectLst>
                <a:latin typeface="Maiandra GD" pitchFamily="34" charset="0"/>
              </a:rPr>
              <a:t>also to come out of the high school shell we’ve kind of gotten into.” </a:t>
            </a:r>
          </a:p>
        </p:txBody>
      </p:sp>
      <p:sp>
        <p:nvSpPr>
          <p:cNvPr id="10" name="TextBox 9"/>
          <p:cNvSpPr txBox="1"/>
          <p:nvPr/>
        </p:nvSpPr>
        <p:spPr>
          <a:xfrm rot="21128574">
            <a:off x="52737" y="2200716"/>
            <a:ext cx="6590074" cy="2092881"/>
          </a:xfrm>
          <a:prstGeom prst="rect">
            <a:avLst/>
          </a:prstGeom>
          <a:noFill/>
        </p:spPr>
        <p:txBody>
          <a:bodyPr wrap="none" rtlCol="0">
            <a:spAutoFit/>
          </a:bodyPr>
          <a:lstStyle/>
          <a:p>
            <a:endParaRPr lang="en-CA" sz="1600" i="1" dirty="0" smtClean="0">
              <a:latin typeface="Maiandra GD" pitchFamily="34" charset="0"/>
            </a:endParaRPr>
          </a:p>
          <a:p>
            <a:endParaRPr lang="en-CA" sz="1600" i="1" dirty="0" smtClean="0">
              <a:latin typeface="Maiandra GD" pitchFamily="34" charset="0"/>
            </a:endParaRPr>
          </a:p>
          <a:p>
            <a:r>
              <a:rPr lang="en-CA" sz="1600" i="1" dirty="0" smtClean="0">
                <a:effectLst>
                  <a:glow rad="139700">
                    <a:schemeClr val="accent1">
                      <a:satMod val="175000"/>
                      <a:alpha val="40000"/>
                    </a:schemeClr>
                  </a:glow>
                </a:effectLst>
                <a:latin typeface="Maiandra GD" pitchFamily="34" charset="0"/>
              </a:rPr>
              <a:t>“This project basically made us go out into the world and interact with </a:t>
            </a:r>
          </a:p>
          <a:p>
            <a:r>
              <a:rPr lang="en-CA" sz="1600" i="1" dirty="0" smtClean="0">
                <a:effectLst>
                  <a:glow rad="139700">
                    <a:schemeClr val="accent1">
                      <a:satMod val="175000"/>
                      <a:alpha val="40000"/>
                    </a:schemeClr>
                  </a:glow>
                </a:effectLst>
                <a:latin typeface="Maiandra GD" pitchFamily="34" charset="0"/>
              </a:rPr>
              <a:t>people of a higher position. One thing that really built our confidence </a:t>
            </a:r>
          </a:p>
          <a:p>
            <a:r>
              <a:rPr lang="en-CA" sz="1600" i="1" dirty="0" smtClean="0">
                <a:effectLst>
                  <a:glow rad="139700">
                    <a:schemeClr val="accent1">
                      <a:satMod val="175000"/>
                      <a:alpha val="40000"/>
                    </a:schemeClr>
                  </a:glow>
                </a:effectLst>
                <a:latin typeface="Maiandra GD" pitchFamily="34" charset="0"/>
              </a:rPr>
              <a:t>was when </a:t>
            </a:r>
            <a:r>
              <a:rPr lang="en-CA" sz="1600" i="1" dirty="0" err="1" smtClean="0">
                <a:effectLst>
                  <a:glow rad="139700">
                    <a:schemeClr val="accent1">
                      <a:satMod val="175000"/>
                      <a:alpha val="40000"/>
                    </a:schemeClr>
                  </a:glow>
                </a:effectLst>
                <a:latin typeface="Maiandra GD" pitchFamily="34" charset="0"/>
              </a:rPr>
              <a:t>Danya</a:t>
            </a:r>
            <a:r>
              <a:rPr lang="en-CA" sz="1600" i="1" dirty="0" smtClean="0">
                <a:effectLst>
                  <a:glow rad="139700">
                    <a:schemeClr val="accent1">
                      <a:satMod val="175000"/>
                      <a:alpha val="40000"/>
                    </a:schemeClr>
                  </a:glow>
                </a:effectLst>
                <a:latin typeface="Maiandra GD" pitchFamily="34" charset="0"/>
              </a:rPr>
              <a:t> replied to our first email and commended us on </a:t>
            </a:r>
          </a:p>
          <a:p>
            <a:r>
              <a:rPr lang="en-CA" sz="1600" i="1" dirty="0" smtClean="0">
                <a:effectLst>
                  <a:glow rad="139700">
                    <a:schemeClr val="accent1">
                      <a:satMod val="175000"/>
                      <a:alpha val="40000"/>
                    </a:schemeClr>
                  </a:glow>
                </a:effectLst>
                <a:latin typeface="Maiandra GD" pitchFamily="34" charset="0"/>
              </a:rPr>
              <a:t>our proper English. She is a former English teacher so getting </a:t>
            </a:r>
          </a:p>
          <a:p>
            <a:r>
              <a:rPr lang="en-CA" sz="1600" i="1" dirty="0" smtClean="0">
                <a:effectLst>
                  <a:glow rad="139700">
                    <a:schemeClr val="accent1">
                      <a:satMod val="175000"/>
                      <a:alpha val="40000"/>
                    </a:schemeClr>
                  </a:glow>
                </a:effectLst>
                <a:latin typeface="Maiandra GD" pitchFamily="34" charset="0"/>
              </a:rPr>
              <a:t>that response definitely made us feel good!”</a:t>
            </a:r>
            <a:endParaRPr lang="en-US" sz="1600" i="1" dirty="0" smtClean="0">
              <a:effectLst>
                <a:glow rad="139700">
                  <a:schemeClr val="accent1">
                    <a:satMod val="175000"/>
                    <a:alpha val="40000"/>
                  </a:schemeClr>
                </a:glow>
              </a:effectLst>
              <a:latin typeface="Maiandra GD" pitchFamily="34" charset="0"/>
            </a:endParaRP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anim calcmode="lin" valueType="num">
                                      <p:cBhvr additive="base">
                                        <p:cTn id="7"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xEl>
                                              <p:pRg st="3" end="3"/>
                                            </p:txEl>
                                          </p:spTgt>
                                        </p:tgtEl>
                                        <p:attrNameLst>
                                          <p:attrName>style.visibility</p:attrName>
                                        </p:attrNameLst>
                                      </p:cBhvr>
                                      <p:to>
                                        <p:strVal val="visible"/>
                                      </p:to>
                                    </p:set>
                                    <p:anim calcmode="lin" valueType="num">
                                      <p:cBhvr additive="base">
                                        <p:cTn id="11"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anim calcmode="lin" valueType="num">
                                      <p:cBhvr additive="base">
                                        <p:cTn id="15"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0">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xEl>
                                              <p:pRg st="5" end="5"/>
                                            </p:txEl>
                                          </p:spTgt>
                                        </p:tgtEl>
                                        <p:attrNameLst>
                                          <p:attrName>style.visibility</p:attrName>
                                        </p:attrNameLst>
                                      </p:cBhvr>
                                      <p:to>
                                        <p:strVal val="visible"/>
                                      </p:to>
                                    </p:set>
                                    <p:anim calcmode="lin" valueType="num">
                                      <p:cBhvr additive="base">
                                        <p:cTn id="19" dur="500" fill="hold"/>
                                        <p:tgtEl>
                                          <p:spTgt spid="10">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xEl>
                                              <p:pRg st="6" end="6"/>
                                            </p:txEl>
                                          </p:spTgt>
                                        </p:tgtEl>
                                        <p:attrNameLst>
                                          <p:attrName>style.visibility</p:attrName>
                                        </p:attrNameLst>
                                      </p:cBhvr>
                                      <p:to>
                                        <p:strVal val="visible"/>
                                      </p:to>
                                    </p:set>
                                    <p:anim calcmode="lin" valueType="num">
                                      <p:cBhvr additive="base">
                                        <p:cTn id="23" dur="500" fill="hold"/>
                                        <p:tgtEl>
                                          <p:spTgt spid="10">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0">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Effect transition="in" filter="wipe(down)">
                                      <p:cBhvr>
                                        <p:cTn id="29" dur="500"/>
                                        <p:tgtEl>
                                          <p:spTgt spid="9">
                                            <p:txEl>
                                              <p:pRg st="0" end="0"/>
                                            </p:txEl>
                                          </p:spTgt>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9">
                                            <p:txEl>
                                              <p:pRg st="1" end="1"/>
                                            </p:txEl>
                                          </p:spTgt>
                                        </p:tgtEl>
                                        <p:attrNameLst>
                                          <p:attrName>style.visibility</p:attrName>
                                        </p:attrNameLst>
                                      </p:cBhvr>
                                      <p:to>
                                        <p:strVal val="visible"/>
                                      </p:to>
                                    </p:set>
                                    <p:animEffect transition="in" filter="wipe(down)">
                                      <p:cBhvr>
                                        <p:cTn id="32" dur="500"/>
                                        <p:tgtEl>
                                          <p:spTgt spid="9">
                                            <p:txEl>
                                              <p:pRg st="1" end="1"/>
                                            </p:txEl>
                                          </p:spTgt>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9">
                                            <p:txEl>
                                              <p:pRg st="2" end="2"/>
                                            </p:txEl>
                                          </p:spTgt>
                                        </p:tgtEl>
                                        <p:attrNameLst>
                                          <p:attrName>style.visibility</p:attrName>
                                        </p:attrNameLst>
                                      </p:cBhvr>
                                      <p:to>
                                        <p:strVal val="visible"/>
                                      </p:to>
                                    </p:set>
                                    <p:animEffect transition="in" filter="wipe(down)">
                                      <p:cBhvr>
                                        <p:cTn id="35" dur="500"/>
                                        <p:tgtEl>
                                          <p:spTgt spid="9">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7">
                                            <p:txEl>
                                              <p:pRg st="0" end="0"/>
                                            </p:txEl>
                                          </p:spTgt>
                                        </p:tgtEl>
                                        <p:attrNameLst>
                                          <p:attrName>style.visibility</p:attrName>
                                        </p:attrNameLst>
                                      </p:cBhvr>
                                      <p:to>
                                        <p:strVal val="visible"/>
                                      </p:to>
                                    </p:set>
                                    <p:anim calcmode="lin" valueType="num">
                                      <p:cBhvr additive="base">
                                        <p:cTn id="40"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P spid="9" grpId="0" build="allAtOnce"/>
      <p:bldP spid="10" grpId="0" build="allAtOnce"/>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28600"/>
            <a:ext cx="9144000" cy="707886"/>
          </a:xfrm>
          <a:prstGeom prst="rect">
            <a:avLst/>
          </a:prstGeom>
          <a:noFill/>
        </p:spPr>
        <p:txBody>
          <a:bodyPr wrap="squar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en-US" sz="40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glow rad="139700">
                    <a:schemeClr val="accent2">
                      <a:satMod val="175000"/>
                      <a:alpha val="40000"/>
                    </a:schemeClr>
                  </a:glow>
                  <a:outerShdw blurRad="88000" dist="50800" dir="5040000" algn="tl">
                    <a:schemeClr val="accent4">
                      <a:tint val="80000"/>
                      <a:satMod val="250000"/>
                      <a:alpha val="45000"/>
                    </a:schemeClr>
                  </a:outerShdw>
                </a:effectLst>
                <a:latin typeface="Maiandra GD" pitchFamily="34" charset="0"/>
              </a:rPr>
              <a:t>And now that it’s over…</a:t>
            </a:r>
            <a:endParaRPr lang="en-US" sz="4000" b="1" cap="none" spc="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glow rad="139700">
                  <a:schemeClr val="accent2">
                    <a:satMod val="175000"/>
                    <a:alpha val="40000"/>
                  </a:schemeClr>
                </a:glow>
                <a:outerShdw blurRad="88000" dist="50800" dir="5040000" algn="tl">
                  <a:schemeClr val="accent4">
                    <a:tint val="80000"/>
                    <a:satMod val="250000"/>
                    <a:alpha val="45000"/>
                  </a:schemeClr>
                </a:outerShdw>
              </a:effectLst>
              <a:latin typeface="Maiandra GD" pitchFamily="34" charset="0"/>
            </a:endParaRPr>
          </a:p>
        </p:txBody>
      </p:sp>
      <p:pic>
        <p:nvPicPr>
          <p:cNvPr id="107522" name="Picture 2"/>
          <p:cNvPicPr>
            <a:picLocks noChangeAspect="1" noChangeArrowheads="1"/>
          </p:cNvPicPr>
          <p:nvPr/>
        </p:nvPicPr>
        <p:blipFill>
          <a:blip r:embed="rId2"/>
          <a:srcRect/>
          <a:stretch>
            <a:fillRect/>
          </a:stretch>
        </p:blipFill>
        <p:spPr bwMode="auto">
          <a:xfrm rot="21248392">
            <a:off x="738536" y="4018991"/>
            <a:ext cx="3133725" cy="2686050"/>
          </a:xfrm>
          <a:prstGeom prst="rect">
            <a:avLst/>
          </a:prstGeom>
          <a:ln>
            <a:noFill/>
          </a:ln>
          <a:effectLst>
            <a:glow rad="139700">
              <a:schemeClr val="accent2">
                <a:satMod val="175000"/>
                <a:alpha val="40000"/>
              </a:schemeClr>
            </a:glow>
            <a:softEdge rad="112500"/>
          </a:effectLst>
        </p:spPr>
      </p:pic>
      <p:sp>
        <p:nvSpPr>
          <p:cNvPr id="8" name="TextBox 7"/>
          <p:cNvSpPr txBox="1"/>
          <p:nvPr/>
        </p:nvSpPr>
        <p:spPr>
          <a:xfrm>
            <a:off x="228600" y="1066800"/>
            <a:ext cx="8810487" cy="2585323"/>
          </a:xfrm>
          <a:prstGeom prst="rect">
            <a:avLst/>
          </a:prstGeom>
          <a:noFill/>
        </p:spPr>
        <p:txBody>
          <a:bodyPr wrap="square" rtlCol="0">
            <a:spAutoFit/>
          </a:bodyPr>
          <a:lstStyle/>
          <a:p>
            <a:r>
              <a:rPr lang="en-US" dirty="0" smtClean="0">
                <a:effectLst>
                  <a:glow rad="139700">
                    <a:schemeClr val="accent2">
                      <a:satMod val="175000"/>
                      <a:alpha val="40000"/>
                    </a:schemeClr>
                  </a:glow>
                </a:effectLst>
                <a:latin typeface="Maiandra GD" pitchFamily="34" charset="0"/>
              </a:rPr>
              <a:t>I would have to say this has been a tremendously rewarding project.  There are things that I would tweak if I were to do this again, however for the most part it ran quite</a:t>
            </a:r>
          </a:p>
          <a:p>
            <a:r>
              <a:rPr lang="en-US" dirty="0" smtClean="0">
                <a:effectLst>
                  <a:glow rad="139700">
                    <a:schemeClr val="accent2">
                      <a:satMod val="175000"/>
                      <a:alpha val="40000"/>
                    </a:schemeClr>
                  </a:glow>
                </a:effectLst>
                <a:latin typeface="Maiandra GD" pitchFamily="34" charset="0"/>
              </a:rPr>
              <a:t>smoothly for  something  that could get very busy at times.</a:t>
            </a:r>
          </a:p>
          <a:p>
            <a:endParaRPr lang="en-US" dirty="0" smtClean="0">
              <a:effectLst>
                <a:glow rad="139700">
                  <a:schemeClr val="accent2">
                    <a:satMod val="175000"/>
                    <a:alpha val="40000"/>
                  </a:schemeClr>
                </a:glow>
              </a:effectLst>
              <a:latin typeface="Maiandra GD" pitchFamily="34" charset="0"/>
            </a:endParaRPr>
          </a:p>
          <a:p>
            <a:r>
              <a:rPr lang="en-US" dirty="0" smtClean="0">
                <a:effectLst>
                  <a:glow rad="139700">
                    <a:schemeClr val="accent2">
                      <a:satMod val="175000"/>
                      <a:alpha val="40000"/>
                    </a:schemeClr>
                  </a:glow>
                </a:effectLst>
                <a:latin typeface="Maiandra GD" pitchFamily="34" charset="0"/>
              </a:rPr>
              <a:t>By allowing the kids to choose their own groups and goals, they immediately became </a:t>
            </a:r>
          </a:p>
          <a:p>
            <a:r>
              <a:rPr lang="en-US" dirty="0" smtClean="0">
                <a:effectLst>
                  <a:glow rad="139700">
                    <a:schemeClr val="accent2">
                      <a:satMod val="175000"/>
                      <a:alpha val="40000"/>
                    </a:schemeClr>
                  </a:glow>
                </a:effectLst>
                <a:latin typeface="Maiandra GD" pitchFamily="34" charset="0"/>
              </a:rPr>
              <a:t>intrinsically motivated.  My main job was to oversee everything, meet with each</a:t>
            </a:r>
          </a:p>
          <a:p>
            <a:r>
              <a:rPr lang="en-US" dirty="0" smtClean="0">
                <a:effectLst>
                  <a:glow rad="139700">
                    <a:schemeClr val="accent2">
                      <a:satMod val="175000"/>
                      <a:alpha val="40000"/>
                    </a:schemeClr>
                  </a:glow>
                </a:effectLst>
                <a:latin typeface="Maiandra GD" pitchFamily="34" charset="0"/>
              </a:rPr>
              <a:t>group regularly, check &amp; update the Wiki, offer support and suggestions.  The students took care of everything else.  The more hands-off I was, the more the students got out of their projects.  I will definitely be using PBL as a teaching method in the future. </a:t>
            </a:r>
            <a:endParaRPr lang="en-US" dirty="0">
              <a:effectLst>
                <a:glow rad="139700">
                  <a:schemeClr val="accent2">
                    <a:satMod val="175000"/>
                    <a:alpha val="40000"/>
                  </a:schemeClr>
                </a:glow>
              </a:effectLst>
              <a:latin typeface="Maiandra GD" pitchFamily="34" charset="0"/>
            </a:endParaRPr>
          </a:p>
        </p:txBody>
      </p:sp>
      <p:sp>
        <p:nvSpPr>
          <p:cNvPr id="11" name="Rectangle 10"/>
          <p:cNvSpPr/>
          <p:nvPr/>
        </p:nvSpPr>
        <p:spPr>
          <a:xfrm>
            <a:off x="5334000" y="4572000"/>
            <a:ext cx="3106940" cy="1569660"/>
          </a:xfrm>
          <a:prstGeom prst="rect">
            <a:avLst/>
          </a:prstGeom>
          <a:noFill/>
        </p:spPr>
        <p:txBody>
          <a:bodyPr wrap="non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en-US" sz="3200" b="1" cap="none" spc="0"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glow rad="228600">
                    <a:schemeClr val="accent2">
                      <a:satMod val="175000"/>
                      <a:alpha val="40000"/>
                    </a:schemeClr>
                  </a:glow>
                  <a:outerShdw blurRad="88000" dist="50800" dir="5040000" algn="tl">
                    <a:schemeClr val="accent4">
                      <a:tint val="80000"/>
                      <a:satMod val="250000"/>
                      <a:alpha val="45000"/>
                    </a:schemeClr>
                  </a:outerShdw>
                </a:effectLst>
                <a:latin typeface="Maiandra GD" pitchFamily="34" charset="0"/>
              </a:rPr>
              <a:t>PBL 2011 – 2012</a:t>
            </a:r>
          </a:p>
          <a:p>
            <a:pPr algn="ctr"/>
            <a:r>
              <a:rPr lang="en-US" sz="32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glow rad="228600">
                    <a:schemeClr val="accent2">
                      <a:satMod val="175000"/>
                      <a:alpha val="40000"/>
                    </a:schemeClr>
                  </a:glow>
                  <a:outerShdw blurRad="88000" dist="50800" dir="5040000" algn="tl">
                    <a:schemeClr val="accent4">
                      <a:tint val="80000"/>
                      <a:satMod val="250000"/>
                      <a:alpha val="45000"/>
                    </a:schemeClr>
                  </a:outerShdw>
                </a:effectLst>
                <a:latin typeface="Maiandra GD" pitchFamily="34" charset="0"/>
              </a:rPr>
              <a:t>$</a:t>
            </a:r>
            <a:r>
              <a:rPr lang="en-US" sz="32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glow rad="228600">
                    <a:schemeClr val="accent2">
                      <a:satMod val="175000"/>
                      <a:alpha val="40000"/>
                    </a:schemeClr>
                  </a:glow>
                  <a:outerShdw blurRad="88000" dist="50800" dir="5040000" algn="tl">
                    <a:schemeClr val="accent4">
                      <a:tint val="80000"/>
                      <a:satMod val="250000"/>
                      <a:alpha val="45000"/>
                    </a:schemeClr>
                  </a:outerShdw>
                </a:effectLst>
                <a:latin typeface="Maiandra GD" pitchFamily="34" charset="0"/>
              </a:rPr>
              <a:t>6,302.25</a:t>
            </a:r>
            <a:endParaRPr lang="en-US" sz="32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glow rad="228600">
                  <a:schemeClr val="accent2">
                    <a:satMod val="175000"/>
                    <a:alpha val="40000"/>
                  </a:schemeClr>
                </a:glow>
                <a:outerShdw blurRad="88000" dist="50800" dir="5040000" algn="tl">
                  <a:schemeClr val="accent4">
                    <a:tint val="80000"/>
                    <a:satMod val="250000"/>
                    <a:alpha val="45000"/>
                  </a:schemeClr>
                </a:outerShdw>
              </a:effectLst>
              <a:latin typeface="Maiandra GD" pitchFamily="34" charset="0"/>
            </a:endParaRPr>
          </a:p>
          <a:p>
            <a:pPr algn="ctr"/>
            <a:r>
              <a:rPr lang="en-US" sz="3200" b="1" cap="none" spc="0"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glow rad="228600">
                    <a:schemeClr val="accent2">
                      <a:satMod val="175000"/>
                      <a:alpha val="40000"/>
                    </a:schemeClr>
                  </a:glow>
                  <a:outerShdw blurRad="88000" dist="50800" dir="5040000" algn="tl">
                    <a:schemeClr val="accent4">
                      <a:tint val="80000"/>
                      <a:satMod val="250000"/>
                      <a:alpha val="45000"/>
                    </a:schemeClr>
                  </a:outerShdw>
                </a:effectLst>
                <a:latin typeface="Maiandra GD" pitchFamily="34" charset="0"/>
              </a:rPr>
              <a:t>And Counting…</a:t>
            </a:r>
            <a:endParaRPr lang="en-US" sz="3200" b="1" cap="none" spc="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glow rad="228600">
                  <a:schemeClr val="accent2">
                    <a:satMod val="175000"/>
                    <a:alpha val="40000"/>
                  </a:schemeClr>
                </a:glow>
                <a:outerShdw blurRad="88000" dist="50800" dir="5040000" algn="tl">
                  <a:schemeClr val="accent4">
                    <a:tint val="80000"/>
                    <a:satMod val="250000"/>
                    <a:alpha val="45000"/>
                  </a:schemeClr>
                </a:outerShdw>
              </a:effectLst>
              <a:latin typeface="Maiandra GD"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2000"/>
                                        <p:tgtEl>
                                          <p:spTgt spid="11">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xEl>
                                              <p:pRg st="1" end="1"/>
                                            </p:txEl>
                                          </p:spTgt>
                                        </p:tgtEl>
                                        <p:attrNameLst>
                                          <p:attrName>style.visibility</p:attrName>
                                        </p:attrNameLst>
                                      </p:cBhvr>
                                      <p:to>
                                        <p:strVal val="visible"/>
                                      </p:to>
                                    </p:set>
                                    <p:animEffect transition="in" filter="fade">
                                      <p:cBhvr>
                                        <p:cTn id="10" dur="2000"/>
                                        <p:tgtEl>
                                          <p:spTgt spid="11">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animEffect transition="in" filter="fade">
                                      <p:cBhvr>
                                        <p:cTn id="13" dur="20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allAtOnce"/>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glow rad="139700">
                    <a:schemeClr val="accent4">
                      <a:satMod val="175000"/>
                      <a:alpha val="40000"/>
                    </a:schemeClr>
                  </a:glow>
                </a:effectLst>
                <a:latin typeface="Maiandra GD" pitchFamily="34" charset="0"/>
              </a:rPr>
              <a:t>PBL at Morell Regional High:</a:t>
            </a:r>
            <a:br>
              <a:rPr lang="en-US" dirty="0" smtClean="0">
                <a:effectLst>
                  <a:glow rad="139700">
                    <a:schemeClr val="accent4">
                      <a:satMod val="175000"/>
                      <a:alpha val="40000"/>
                    </a:schemeClr>
                  </a:glow>
                </a:effectLst>
                <a:latin typeface="Maiandra GD" pitchFamily="34" charset="0"/>
              </a:rPr>
            </a:br>
            <a:r>
              <a:rPr lang="en-US" dirty="0" smtClean="0">
                <a:effectLst>
                  <a:glow rad="139700">
                    <a:schemeClr val="accent4">
                      <a:satMod val="175000"/>
                      <a:alpha val="40000"/>
                    </a:schemeClr>
                  </a:glow>
                </a:effectLst>
                <a:latin typeface="Maiandra GD" pitchFamily="34" charset="0"/>
              </a:rPr>
              <a:t>All you need is a ‘Guiding Question’</a:t>
            </a:r>
            <a:endParaRPr lang="en-US" dirty="0">
              <a:effectLst>
                <a:glow rad="139700">
                  <a:schemeClr val="accent4">
                    <a:satMod val="175000"/>
                    <a:alpha val="40000"/>
                  </a:schemeClr>
                </a:glow>
              </a:effectLst>
              <a:latin typeface="Maiandra GD" pitchFamily="34" charset="0"/>
            </a:endParaRPr>
          </a:p>
        </p:txBody>
      </p:sp>
      <p:sp>
        <p:nvSpPr>
          <p:cNvPr id="3" name="Content Placeholder 2"/>
          <p:cNvSpPr>
            <a:spLocks noGrp="1"/>
          </p:cNvSpPr>
          <p:nvPr>
            <p:ph idx="1"/>
          </p:nvPr>
        </p:nvSpPr>
        <p:spPr>
          <a:xfrm>
            <a:off x="381000" y="1783560"/>
            <a:ext cx="8305800" cy="4572000"/>
          </a:xfrm>
        </p:spPr>
        <p:txBody>
          <a:bodyPr>
            <a:noAutofit/>
          </a:bodyPr>
          <a:lstStyle/>
          <a:p>
            <a:endParaRPr lang="en-US" sz="2000" dirty="0" smtClean="0">
              <a:latin typeface="Maiandra GD" pitchFamily="34" charset="0"/>
            </a:endParaRPr>
          </a:p>
          <a:p>
            <a:endParaRPr lang="en-US" sz="2000" dirty="0" smtClean="0">
              <a:effectLst>
                <a:glow rad="101600">
                  <a:schemeClr val="accent4">
                    <a:satMod val="175000"/>
                    <a:alpha val="40000"/>
                  </a:schemeClr>
                </a:glow>
              </a:effectLst>
              <a:latin typeface="Maiandra GD" pitchFamily="34" charset="0"/>
            </a:endParaRPr>
          </a:p>
          <a:p>
            <a:r>
              <a:rPr lang="en-US" sz="2000" dirty="0" smtClean="0">
                <a:effectLst>
                  <a:glow rad="139700">
                    <a:schemeClr val="accent4">
                      <a:satMod val="175000"/>
                      <a:alpha val="40000"/>
                    </a:schemeClr>
                  </a:glow>
                </a:effectLst>
                <a:latin typeface="Maiandra GD" pitchFamily="34" charset="0"/>
              </a:rPr>
              <a:t>A guiding question can encompass a lot of things, but students will decide themselves how they wish to answer it.  Guiding questions should not be too broad, or too narrow.  Our Global Issues 621 class’ guiding question was:</a:t>
            </a:r>
          </a:p>
          <a:p>
            <a:endParaRPr lang="en-US" sz="2000" dirty="0" smtClean="0">
              <a:latin typeface="Maiandra GD" pitchFamily="34" charset="0"/>
            </a:endParaRPr>
          </a:p>
        </p:txBody>
      </p:sp>
      <p:sp>
        <p:nvSpPr>
          <p:cNvPr id="5" name="Rectangle 4"/>
          <p:cNvSpPr/>
          <p:nvPr/>
        </p:nvSpPr>
        <p:spPr>
          <a:xfrm>
            <a:off x="228601" y="4572000"/>
            <a:ext cx="8458200" cy="1077218"/>
          </a:xfrm>
          <a:prstGeom prst="rect">
            <a:avLst/>
          </a:prstGeom>
          <a:noFill/>
        </p:spPr>
        <p:txBody>
          <a:bodyPr wrap="square" lIns="91440" tIns="45720" rIns="91440" bIns="45720">
            <a:spAutoFit/>
          </a:bodyPr>
          <a:lstStyle/>
          <a:p>
            <a:pPr algn="ctr"/>
            <a:r>
              <a:rPr lang="en-US" sz="3200" i="1" dirty="0" smtClean="0">
                <a:effectLst>
                  <a:glow rad="228600">
                    <a:schemeClr val="accent4">
                      <a:satMod val="175000"/>
                      <a:alpha val="40000"/>
                    </a:schemeClr>
                  </a:glow>
                </a:effectLst>
                <a:latin typeface="Maiandra GD" pitchFamily="34" charset="0"/>
              </a:rPr>
              <a:t>How can we help make a positive difference in our world?</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glow rad="101600">
                    <a:schemeClr val="accent4">
                      <a:satMod val="175000"/>
                      <a:alpha val="40000"/>
                    </a:schemeClr>
                  </a:glow>
                </a:effectLst>
                <a:latin typeface="Maiandra GD" pitchFamily="34" charset="0"/>
              </a:rPr>
              <a:t>Then students got to work…</a:t>
            </a:r>
            <a:endParaRPr lang="en-US" dirty="0">
              <a:effectLst>
                <a:glow rad="101600">
                  <a:schemeClr val="accent4">
                    <a:satMod val="175000"/>
                    <a:alpha val="40000"/>
                  </a:schemeClr>
                </a:glow>
              </a:effectLst>
              <a:latin typeface="Maiandra GD" pitchFamily="34" charset="0"/>
            </a:endParaRPr>
          </a:p>
        </p:txBody>
      </p:sp>
      <p:sp>
        <p:nvSpPr>
          <p:cNvPr id="3" name="Content Placeholder 2"/>
          <p:cNvSpPr>
            <a:spLocks noGrp="1"/>
          </p:cNvSpPr>
          <p:nvPr>
            <p:ph idx="1"/>
          </p:nvPr>
        </p:nvSpPr>
        <p:spPr>
          <a:xfrm>
            <a:off x="381000" y="1783560"/>
            <a:ext cx="8305800" cy="4572000"/>
          </a:xfrm>
        </p:spPr>
        <p:txBody>
          <a:bodyPr>
            <a:noAutofit/>
          </a:bodyPr>
          <a:lstStyle/>
          <a:p>
            <a:r>
              <a:rPr lang="en-US" sz="2000" dirty="0" smtClean="0">
                <a:effectLst>
                  <a:glow rad="228600">
                    <a:schemeClr val="accent4">
                      <a:satMod val="175000"/>
                      <a:alpha val="40000"/>
                    </a:schemeClr>
                  </a:glow>
                </a:effectLst>
                <a:latin typeface="Maiandra GD" pitchFamily="34" charset="0"/>
              </a:rPr>
              <a:t>Students divided themselves up into groups of their own choosing and began brainstorming ideas together.</a:t>
            </a:r>
            <a:r>
              <a:rPr lang="en-US" sz="2000" i="1" dirty="0" smtClean="0">
                <a:effectLst>
                  <a:glow rad="228600">
                    <a:schemeClr val="accent4">
                      <a:satMod val="175000"/>
                      <a:alpha val="40000"/>
                    </a:schemeClr>
                  </a:glow>
                </a:effectLst>
                <a:latin typeface="Maiandra GD" pitchFamily="34" charset="0"/>
              </a:rPr>
              <a:t>  </a:t>
            </a:r>
            <a:r>
              <a:rPr lang="en-US" sz="2000" dirty="0" smtClean="0">
                <a:effectLst>
                  <a:glow rad="228600">
                    <a:schemeClr val="accent4">
                      <a:satMod val="175000"/>
                      <a:alpha val="40000"/>
                    </a:schemeClr>
                  </a:glow>
                </a:effectLst>
                <a:latin typeface="Maiandra GD" pitchFamily="34" charset="0"/>
              </a:rPr>
              <a:t>They decided to help the following groups:</a:t>
            </a:r>
          </a:p>
        </p:txBody>
      </p:sp>
      <p:pic>
        <p:nvPicPr>
          <p:cNvPr id="2050" name="Picture 2"/>
          <p:cNvPicPr>
            <a:picLocks noChangeAspect="1" noChangeArrowheads="1"/>
          </p:cNvPicPr>
          <p:nvPr/>
        </p:nvPicPr>
        <p:blipFill>
          <a:blip r:embed="rId2"/>
          <a:srcRect/>
          <a:stretch>
            <a:fillRect/>
          </a:stretch>
        </p:blipFill>
        <p:spPr bwMode="auto">
          <a:xfrm rot="20716617">
            <a:off x="228429" y="2923101"/>
            <a:ext cx="2895600" cy="2171700"/>
          </a:xfrm>
          <a:prstGeom prst="rect">
            <a:avLst/>
          </a:prstGeom>
          <a:ln>
            <a:noFill/>
          </a:ln>
          <a:effectLst>
            <a:softEdge rad="112500"/>
          </a:effectLst>
        </p:spPr>
      </p:pic>
      <p:pic>
        <p:nvPicPr>
          <p:cNvPr id="2051" name="Picture 3"/>
          <p:cNvPicPr>
            <a:picLocks noChangeAspect="1" noChangeArrowheads="1"/>
          </p:cNvPicPr>
          <p:nvPr/>
        </p:nvPicPr>
        <p:blipFill>
          <a:blip r:embed="rId3"/>
          <a:srcRect/>
          <a:stretch>
            <a:fillRect/>
          </a:stretch>
        </p:blipFill>
        <p:spPr bwMode="auto">
          <a:xfrm rot="21109040">
            <a:off x="2982470" y="4098301"/>
            <a:ext cx="3371850" cy="2532634"/>
          </a:xfrm>
          <a:prstGeom prst="rect">
            <a:avLst/>
          </a:prstGeom>
          <a:ln>
            <a:noFill/>
          </a:ln>
          <a:effectLst>
            <a:softEdge rad="112500"/>
          </a:effectLst>
        </p:spPr>
      </p:pic>
      <p:pic>
        <p:nvPicPr>
          <p:cNvPr id="2052" name="Picture 4"/>
          <p:cNvPicPr>
            <a:picLocks noChangeAspect="1" noChangeArrowheads="1"/>
          </p:cNvPicPr>
          <p:nvPr/>
        </p:nvPicPr>
        <p:blipFill>
          <a:blip r:embed="rId4"/>
          <a:srcRect/>
          <a:stretch>
            <a:fillRect/>
          </a:stretch>
        </p:blipFill>
        <p:spPr bwMode="auto">
          <a:xfrm rot="577746">
            <a:off x="6019800" y="2590800"/>
            <a:ext cx="2857500" cy="27813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28600" y="3581400"/>
            <a:ext cx="4876800" cy="2585323"/>
          </a:xfrm>
          <a:prstGeom prst="rect">
            <a:avLst/>
          </a:prstGeom>
          <a:noFill/>
        </p:spPr>
        <p:txBody>
          <a:bodyPr wrap="square" rtlCol="0">
            <a:spAutoFit/>
          </a:bodyPr>
          <a:lstStyle/>
          <a:p>
            <a:pPr algn="ctr"/>
            <a:r>
              <a:rPr lang="en-US" b="1" i="1" dirty="0" smtClean="0">
                <a:solidFill>
                  <a:schemeClr val="bg1"/>
                </a:solidFill>
                <a:effectLst>
                  <a:glow rad="228600">
                    <a:srgbClr val="FF0000">
                      <a:alpha val="40000"/>
                    </a:srgbClr>
                  </a:glow>
                </a:effectLst>
              </a:rPr>
              <a:t>“Our final action was Tuesday, January 17</a:t>
            </a:r>
            <a:r>
              <a:rPr lang="en-US" b="1" i="1" baseline="30000" dirty="0" smtClean="0">
                <a:solidFill>
                  <a:schemeClr val="bg1"/>
                </a:solidFill>
                <a:effectLst>
                  <a:glow rad="228600">
                    <a:srgbClr val="FF0000">
                      <a:alpha val="40000"/>
                    </a:srgbClr>
                  </a:glow>
                </a:effectLst>
              </a:rPr>
              <a:t>th</a:t>
            </a:r>
            <a:r>
              <a:rPr lang="en-US" b="1" i="1" dirty="0" smtClean="0">
                <a:solidFill>
                  <a:schemeClr val="bg1"/>
                </a:solidFill>
                <a:effectLst>
                  <a:glow rad="228600">
                    <a:srgbClr val="FF0000">
                      <a:alpha val="40000"/>
                    </a:srgbClr>
                  </a:glow>
                </a:effectLst>
              </a:rPr>
              <a:t> when we finally met our SME, </a:t>
            </a:r>
            <a:r>
              <a:rPr lang="en-US" b="1" i="1" dirty="0" err="1" smtClean="0">
                <a:solidFill>
                  <a:schemeClr val="bg1"/>
                </a:solidFill>
                <a:effectLst>
                  <a:glow rad="228600">
                    <a:srgbClr val="FF0000">
                      <a:alpha val="40000"/>
                    </a:srgbClr>
                  </a:glow>
                </a:effectLst>
              </a:rPr>
              <a:t>Danya</a:t>
            </a:r>
            <a:r>
              <a:rPr lang="en-US" b="1" i="1" dirty="0" smtClean="0">
                <a:solidFill>
                  <a:schemeClr val="bg1"/>
                </a:solidFill>
                <a:effectLst>
                  <a:glow rad="228600">
                    <a:srgbClr val="FF0000">
                      <a:alpha val="40000"/>
                    </a:srgbClr>
                  </a:glow>
                </a:effectLst>
              </a:rPr>
              <a:t>, and took our donations and a total cash donation of $300 into Anderson House. We had eight pillows that we bought, six cases of juice donated by Pepsi and the bags and boxes full of food and even some clothing from the church food drive!”</a:t>
            </a:r>
          </a:p>
          <a:p>
            <a:pPr algn="ctr"/>
            <a:endParaRPr lang="en-US" b="1" i="1" dirty="0" smtClean="0">
              <a:solidFill>
                <a:schemeClr val="bg1"/>
              </a:solidFill>
              <a:effectLst>
                <a:glow rad="228600">
                  <a:srgbClr val="FF0000">
                    <a:alpha val="40000"/>
                  </a:srgbClr>
                </a:glow>
              </a:effectLst>
            </a:endParaRPr>
          </a:p>
          <a:p>
            <a:pPr algn="r"/>
            <a:r>
              <a:rPr lang="en-US" b="1" i="1" dirty="0" smtClean="0">
                <a:solidFill>
                  <a:schemeClr val="bg1"/>
                </a:solidFill>
                <a:effectLst>
                  <a:glow rad="228600">
                    <a:srgbClr val="FF0000">
                      <a:alpha val="40000"/>
                    </a:srgbClr>
                  </a:glow>
                </a:effectLst>
              </a:rPr>
              <a:t>-</a:t>
            </a:r>
            <a:r>
              <a:rPr lang="en-US" b="1" i="1" dirty="0" err="1" smtClean="0">
                <a:solidFill>
                  <a:schemeClr val="bg1"/>
                </a:solidFill>
                <a:effectLst>
                  <a:glow rad="228600">
                    <a:srgbClr val="FF0000">
                      <a:alpha val="40000"/>
                    </a:srgbClr>
                  </a:glow>
                </a:effectLst>
              </a:rPr>
              <a:t>Maddie</a:t>
            </a:r>
            <a:r>
              <a:rPr lang="en-US" b="1" i="1" dirty="0" smtClean="0">
                <a:solidFill>
                  <a:schemeClr val="bg1"/>
                </a:solidFill>
                <a:effectLst>
                  <a:glow rad="228600">
                    <a:srgbClr val="FF0000">
                      <a:alpha val="40000"/>
                    </a:srgbClr>
                  </a:glow>
                </a:effectLst>
              </a:rPr>
              <a:t> &amp; Jordan</a:t>
            </a:r>
            <a:endParaRPr lang="en-CA" b="1" i="1" dirty="0">
              <a:solidFill>
                <a:schemeClr val="bg1"/>
              </a:solidFill>
              <a:effectLst>
                <a:glow rad="228600">
                  <a:srgbClr val="FF0000">
                    <a:alpha val="40000"/>
                  </a:srgbClr>
                </a:glow>
              </a:effectLst>
            </a:endParaRPr>
          </a:p>
        </p:txBody>
      </p:sp>
      <p:pic>
        <p:nvPicPr>
          <p:cNvPr id="5" name="Picture 4" descr="12-4B42B1C7-554949-960.jpg"/>
          <p:cNvPicPr>
            <a:picLocks noChangeAspect="1"/>
          </p:cNvPicPr>
          <p:nvPr/>
        </p:nvPicPr>
        <p:blipFill>
          <a:blip r:embed="rId3" cstate="print"/>
          <a:stretch>
            <a:fillRect/>
          </a:stretch>
        </p:blipFill>
        <p:spPr>
          <a:xfrm>
            <a:off x="5257800" y="152400"/>
            <a:ext cx="3693870" cy="6553200"/>
          </a:xfrm>
          <a:prstGeom prst="rect">
            <a:avLst/>
          </a:prstGeom>
          <a:ln w="38100" cap="sq">
            <a:solidFill>
              <a:schemeClr val="bg1"/>
            </a:solidFill>
            <a:prstDash val="solid"/>
            <a:miter lim="800000"/>
          </a:ln>
          <a:effectLst>
            <a:outerShdw blurRad="139700" dist="50800" dir="10140000" sx="101000" sy="101000" algn="tr" rotWithShape="0">
              <a:prstClr val="black">
                <a:alpha val="58000"/>
              </a:prstClr>
            </a:outerShdw>
          </a:effectLst>
        </p:spPr>
      </p:pic>
      <p:sp>
        <p:nvSpPr>
          <p:cNvPr id="6" name="TextBox 5"/>
          <p:cNvSpPr txBox="1"/>
          <p:nvPr/>
        </p:nvSpPr>
        <p:spPr>
          <a:xfrm rot="21448102">
            <a:off x="6634275" y="3210386"/>
            <a:ext cx="457200" cy="230832"/>
          </a:xfrm>
          <a:prstGeom prst="rect">
            <a:avLst/>
          </a:prstGeom>
          <a:noFill/>
        </p:spPr>
        <p:txBody>
          <a:bodyPr wrap="square" rtlCol="0">
            <a:spAutoFit/>
          </a:bodyPr>
          <a:lstStyle/>
          <a:p>
            <a:r>
              <a:rPr lang="en-CA" sz="900" dirty="0" smtClean="0">
                <a:solidFill>
                  <a:srgbClr val="242424"/>
                </a:solidFill>
                <a:latin typeface="Arial Narrow" pitchFamily="34" charset="0"/>
              </a:rPr>
              <a:t>$300</a:t>
            </a:r>
            <a:endParaRPr lang="en-CA" sz="900" dirty="0">
              <a:solidFill>
                <a:srgbClr val="242424"/>
              </a:solidFill>
              <a:latin typeface="Arial Narrow" pitchFamily="34" charset="0"/>
            </a:endParaRPr>
          </a:p>
        </p:txBody>
      </p:sp>
      <p:sp>
        <p:nvSpPr>
          <p:cNvPr id="7" name="Rectangle 6"/>
          <p:cNvSpPr/>
          <p:nvPr/>
        </p:nvSpPr>
        <p:spPr>
          <a:xfrm rot="20524513">
            <a:off x="864707" y="838200"/>
            <a:ext cx="2844497" cy="954107"/>
          </a:xfrm>
          <a:prstGeom prst="rect">
            <a:avLst/>
          </a:prstGeom>
          <a:noFill/>
        </p:spPr>
        <p:txBody>
          <a:bodyPr wrap="none" lIns="91440" tIns="45720" rIns="91440" bIns="45720">
            <a:spAutoFit/>
          </a:bodyPr>
          <a:lstStyle/>
          <a:p>
            <a:pPr algn="ctr"/>
            <a:r>
              <a:rPr lang="en-US" sz="2800" b="1" cap="none" spc="0"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Maddie</a:t>
            </a:r>
            <a:r>
              <a:rPr lang="en-US" sz="28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 &amp; Jordan:</a:t>
            </a:r>
          </a:p>
          <a:p>
            <a:pPr algn="ctr"/>
            <a:r>
              <a:rPr lang="en-US" sz="28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Anderson House</a:t>
            </a:r>
            <a:endParaRPr lang="en-US" sz="28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Tree>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from="(-#ppt_w/2)" to="(#ppt_x)" calcmode="lin" valueType="num">
                                      <p:cBhvr>
                                        <p:cTn id="7" dur="600" fill="hold">
                                          <p:stCondLst>
                                            <p:cond delay="0"/>
                                          </p:stCondLst>
                                        </p:cTn>
                                        <p:tgtEl>
                                          <p:spTgt spid="4"/>
                                        </p:tgtEl>
                                        <p:attrNameLst>
                                          <p:attrName>ppt_x</p:attrName>
                                        </p:attrNameLst>
                                      </p:cBhvr>
                                    </p:anim>
                                    <p:anim from="0" to="-1.0" calcmode="lin" valueType="num">
                                      <p:cBhvr>
                                        <p:cTn id="8" dur="200" decel="50000" autoRev="1" fill="hold">
                                          <p:stCondLst>
                                            <p:cond delay="600"/>
                                          </p:stCondLst>
                                        </p:cTn>
                                        <p:tgtEl>
                                          <p:spTgt spid="4"/>
                                        </p:tgtEl>
                                        <p:attrNameLst>
                                          <p:attrName>xshear</p:attrName>
                                        </p:attrNameLst>
                                      </p:cBhvr>
                                    </p:anim>
                                    <p:animScale>
                                      <p:cBhvr>
                                        <p:cTn id="9" dur="200" decel="100000" autoRev="1" fill="hold">
                                          <p:stCondLst>
                                            <p:cond delay="600"/>
                                          </p:stCondLst>
                                        </p:cTn>
                                        <p:tgtEl>
                                          <p:spTgt spid="4"/>
                                        </p:tgtEl>
                                      </p:cBhvr>
                                      <p:from x="100000" y="100000"/>
                                      <p:to x="80000" y="100000"/>
                                    </p:animScale>
                                    <p:anim by="(#ppt_h/3+#ppt_w*0.1)" calcmode="lin" valueType="num">
                                      <p:cBhvr additive="sum">
                                        <p:cTn id="10" dur="200" decel="100000" autoRev="1" fill="hold">
                                          <p:stCondLst>
                                            <p:cond delay="600"/>
                                          </p:stCondLst>
                                        </p:cTn>
                                        <p:tgtEl>
                                          <p:spTgt spid="4"/>
                                        </p:tgtEl>
                                        <p:attrNameLst>
                                          <p:attrName>ppt_x</p:attrName>
                                        </p:attrNameLst>
                                      </p:cBhvr>
                                    </p:anim>
                                  </p:childTnLst>
                                </p:cTn>
                              </p:par>
                            </p:childTnLst>
                          </p:cTn>
                        </p:par>
                        <p:par>
                          <p:cTn id="11" fill="hold">
                            <p:stCondLst>
                              <p:cond delay="1000"/>
                            </p:stCondLst>
                            <p:childTnLst>
                              <p:par>
                                <p:cTn id="12" presetID="9"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dissolve">
                                      <p:cBhvr>
                                        <p:cTn id="14" dur="1000"/>
                                        <p:tgtEl>
                                          <p:spTgt spid="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7169" name="Picture 1" descr="C:\Users\Leah\Downloads\010.JPG"/>
          <p:cNvPicPr>
            <a:picLocks noChangeAspect="1" noChangeArrowheads="1"/>
          </p:cNvPicPr>
          <p:nvPr/>
        </p:nvPicPr>
        <p:blipFill>
          <a:blip r:embed="rId2" cstate="print"/>
          <a:srcRect t="17430"/>
          <a:stretch>
            <a:fillRect/>
          </a:stretch>
        </p:blipFill>
        <p:spPr bwMode="auto">
          <a:xfrm>
            <a:off x="3779912" y="2894178"/>
            <a:ext cx="3600400" cy="39638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170" name="Picture 2" descr="C:\Users\Leah\Downloads\photo.JPG"/>
          <p:cNvPicPr>
            <a:picLocks noChangeAspect="1" noChangeArrowheads="1"/>
          </p:cNvPicPr>
          <p:nvPr/>
        </p:nvPicPr>
        <p:blipFill>
          <a:blip r:embed="rId3" cstate="print"/>
          <a:srcRect t="17450"/>
          <a:stretch>
            <a:fillRect/>
          </a:stretch>
        </p:blipFill>
        <p:spPr bwMode="auto">
          <a:xfrm>
            <a:off x="5903640" y="0"/>
            <a:ext cx="3240360" cy="35812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171" name="Picture 3" descr="C:\Users\Leah\Downloads\003.JPG"/>
          <p:cNvPicPr>
            <a:picLocks noChangeAspect="1" noChangeArrowheads="1"/>
          </p:cNvPicPr>
          <p:nvPr/>
        </p:nvPicPr>
        <p:blipFill>
          <a:blip r:embed="rId4" cstate="print"/>
          <a:srcRect r="714" b="6817"/>
          <a:stretch>
            <a:fillRect/>
          </a:stretch>
        </p:blipFill>
        <p:spPr bwMode="auto">
          <a:xfrm>
            <a:off x="0" y="0"/>
            <a:ext cx="5076056" cy="35730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Rectangle 4"/>
          <p:cNvSpPr/>
          <p:nvPr/>
        </p:nvSpPr>
        <p:spPr>
          <a:xfrm rot="20760721">
            <a:off x="241481" y="4419600"/>
            <a:ext cx="3510898" cy="1200329"/>
          </a:xfrm>
          <a:prstGeom prst="rect">
            <a:avLst/>
          </a:prstGeom>
          <a:noFill/>
        </p:spPr>
        <p:txBody>
          <a:bodyPr wrap="none" lIns="91440" tIns="45720" rIns="91440" bIns="45720">
            <a:spAutoFit/>
          </a:bodyPr>
          <a:lstStyle/>
          <a:p>
            <a:pPr algn="ctr"/>
            <a:r>
              <a:rPr lang="en-US" sz="36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Michaela &amp; Leah:</a:t>
            </a:r>
          </a:p>
          <a:p>
            <a:pPr algn="ctr"/>
            <a:r>
              <a:rPr lang="en-US" sz="36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CAT Action Team</a:t>
            </a:r>
            <a:endParaRPr lang="en-US" sz="36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Tree>
  </p:cSld>
  <p:clrMapOvr>
    <a:masterClrMapping/>
  </p:clrMapOvr>
  <p:transition>
    <p:strips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nodeType="afterEffect">
                                  <p:stCondLst>
                                    <p:cond delay="0"/>
                                  </p:stCondLst>
                                  <p:childTnLst>
                                    <p:set>
                                      <p:cBhvr>
                                        <p:cTn id="6" dur="1" fill="hold">
                                          <p:stCondLst>
                                            <p:cond delay="0"/>
                                          </p:stCondLst>
                                        </p:cTn>
                                        <p:tgtEl>
                                          <p:spTgt spid="7171"/>
                                        </p:tgtEl>
                                        <p:attrNameLst>
                                          <p:attrName>style.visibility</p:attrName>
                                        </p:attrNameLst>
                                      </p:cBhvr>
                                      <p:to>
                                        <p:strVal val="visible"/>
                                      </p:to>
                                    </p:set>
                                    <p:anim calcmode="lin" valueType="num">
                                      <p:cBhvr>
                                        <p:cTn id="7" dur="500" fill="hold"/>
                                        <p:tgtEl>
                                          <p:spTgt spid="7171"/>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7171"/>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7171"/>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7171"/>
                                        </p:tgtEl>
                                        <p:attrNameLst>
                                          <p:attrName>ppt_y</p:attrName>
                                        </p:attrNameLst>
                                      </p:cBhvr>
                                      <p:tavLst>
                                        <p:tav tm="0">
                                          <p:val>
                                            <p:strVal val="#ppt_y"/>
                                          </p:val>
                                        </p:tav>
                                        <p:tav tm="100000">
                                          <p:val>
                                            <p:strVal val="#ppt_y"/>
                                          </p:val>
                                        </p:tav>
                                      </p:tavLst>
                                    </p:anim>
                                  </p:childTnLst>
                                </p:cTn>
                              </p:par>
                            </p:childTnLst>
                          </p:cTn>
                        </p:par>
                        <p:par>
                          <p:cTn id="11" fill="hold">
                            <p:stCondLst>
                              <p:cond delay="500"/>
                            </p:stCondLst>
                            <p:childTnLst>
                              <p:par>
                                <p:cTn id="12" presetID="52" presetClass="entr" presetSubtype="0" fill="hold" nodeType="afterEffect">
                                  <p:stCondLst>
                                    <p:cond delay="0"/>
                                  </p:stCondLst>
                                  <p:childTnLst>
                                    <p:set>
                                      <p:cBhvr>
                                        <p:cTn id="13" dur="1" fill="hold">
                                          <p:stCondLst>
                                            <p:cond delay="0"/>
                                          </p:stCondLst>
                                        </p:cTn>
                                        <p:tgtEl>
                                          <p:spTgt spid="7170"/>
                                        </p:tgtEl>
                                        <p:attrNameLst>
                                          <p:attrName>style.visibility</p:attrName>
                                        </p:attrNameLst>
                                      </p:cBhvr>
                                      <p:to>
                                        <p:strVal val="visible"/>
                                      </p:to>
                                    </p:set>
                                    <p:animScale>
                                      <p:cBhvr>
                                        <p:cTn id="14" dur="1000" decel="50000" fill="hold">
                                          <p:stCondLst>
                                            <p:cond delay="0"/>
                                          </p:stCondLst>
                                        </p:cTn>
                                        <p:tgtEl>
                                          <p:spTgt spid="717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7170"/>
                                        </p:tgtEl>
                                        <p:attrNameLst>
                                          <p:attrName>ppt_x</p:attrName>
                                          <p:attrName>ppt_y</p:attrName>
                                        </p:attrNameLst>
                                      </p:cBhvr>
                                    </p:animMotion>
                                    <p:animEffect transition="in" filter="fade">
                                      <p:cBhvr>
                                        <p:cTn id="16" dur="1000"/>
                                        <p:tgtEl>
                                          <p:spTgt spid="7170"/>
                                        </p:tgtEl>
                                      </p:cBhvr>
                                    </p:animEffect>
                                  </p:childTnLst>
                                </p:cTn>
                              </p:par>
                            </p:childTnLst>
                          </p:cTn>
                        </p:par>
                        <p:par>
                          <p:cTn id="17" fill="hold">
                            <p:stCondLst>
                              <p:cond delay="1500"/>
                            </p:stCondLst>
                            <p:childTnLst>
                              <p:par>
                                <p:cTn id="18" presetID="26" presetClass="entr" presetSubtype="0" fill="hold" nodeType="afterEffect">
                                  <p:stCondLst>
                                    <p:cond delay="0"/>
                                  </p:stCondLst>
                                  <p:childTnLst>
                                    <p:set>
                                      <p:cBhvr>
                                        <p:cTn id="19" dur="1" fill="hold">
                                          <p:stCondLst>
                                            <p:cond delay="0"/>
                                          </p:stCondLst>
                                        </p:cTn>
                                        <p:tgtEl>
                                          <p:spTgt spid="7169"/>
                                        </p:tgtEl>
                                        <p:attrNameLst>
                                          <p:attrName>style.visibility</p:attrName>
                                        </p:attrNameLst>
                                      </p:cBhvr>
                                      <p:to>
                                        <p:strVal val="visible"/>
                                      </p:to>
                                    </p:set>
                                    <p:animEffect transition="in" filter="wipe(down)">
                                      <p:cBhvr>
                                        <p:cTn id="20" dur="580">
                                          <p:stCondLst>
                                            <p:cond delay="0"/>
                                          </p:stCondLst>
                                        </p:cTn>
                                        <p:tgtEl>
                                          <p:spTgt spid="7169"/>
                                        </p:tgtEl>
                                      </p:cBhvr>
                                    </p:animEffect>
                                    <p:anim calcmode="lin" valueType="num">
                                      <p:cBhvr>
                                        <p:cTn id="21" dur="1822" tmFilter="0,0; 0.14,0.36; 0.43,0.73; 0.71,0.91; 1.0,1.0">
                                          <p:stCondLst>
                                            <p:cond delay="0"/>
                                          </p:stCondLst>
                                        </p:cTn>
                                        <p:tgtEl>
                                          <p:spTgt spid="7169"/>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7169"/>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7169"/>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7169"/>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7169"/>
                                        </p:tgtEl>
                                        <p:attrNameLst>
                                          <p:attrName>ppt_y</p:attrName>
                                        </p:attrNameLst>
                                      </p:cBhvr>
                                      <p:tavLst>
                                        <p:tav tm="0" fmla="#ppt_y-sin(pi*$)/81">
                                          <p:val>
                                            <p:fltVal val="0"/>
                                          </p:val>
                                        </p:tav>
                                        <p:tav tm="100000">
                                          <p:val>
                                            <p:fltVal val="1"/>
                                          </p:val>
                                        </p:tav>
                                      </p:tavLst>
                                    </p:anim>
                                    <p:animScale>
                                      <p:cBhvr>
                                        <p:cTn id="26" dur="26">
                                          <p:stCondLst>
                                            <p:cond delay="650"/>
                                          </p:stCondLst>
                                        </p:cTn>
                                        <p:tgtEl>
                                          <p:spTgt spid="7169"/>
                                        </p:tgtEl>
                                      </p:cBhvr>
                                      <p:to x="100000" y="60000"/>
                                    </p:animScale>
                                    <p:animScale>
                                      <p:cBhvr>
                                        <p:cTn id="27" dur="166" decel="50000">
                                          <p:stCondLst>
                                            <p:cond delay="676"/>
                                          </p:stCondLst>
                                        </p:cTn>
                                        <p:tgtEl>
                                          <p:spTgt spid="7169"/>
                                        </p:tgtEl>
                                      </p:cBhvr>
                                      <p:to x="100000" y="100000"/>
                                    </p:animScale>
                                    <p:animScale>
                                      <p:cBhvr>
                                        <p:cTn id="28" dur="26">
                                          <p:stCondLst>
                                            <p:cond delay="1312"/>
                                          </p:stCondLst>
                                        </p:cTn>
                                        <p:tgtEl>
                                          <p:spTgt spid="7169"/>
                                        </p:tgtEl>
                                      </p:cBhvr>
                                      <p:to x="100000" y="80000"/>
                                    </p:animScale>
                                    <p:animScale>
                                      <p:cBhvr>
                                        <p:cTn id="29" dur="166" decel="50000">
                                          <p:stCondLst>
                                            <p:cond delay="1338"/>
                                          </p:stCondLst>
                                        </p:cTn>
                                        <p:tgtEl>
                                          <p:spTgt spid="7169"/>
                                        </p:tgtEl>
                                      </p:cBhvr>
                                      <p:to x="100000" y="100000"/>
                                    </p:animScale>
                                    <p:animScale>
                                      <p:cBhvr>
                                        <p:cTn id="30" dur="26">
                                          <p:stCondLst>
                                            <p:cond delay="1642"/>
                                          </p:stCondLst>
                                        </p:cTn>
                                        <p:tgtEl>
                                          <p:spTgt spid="7169"/>
                                        </p:tgtEl>
                                      </p:cBhvr>
                                      <p:to x="100000" y="90000"/>
                                    </p:animScale>
                                    <p:animScale>
                                      <p:cBhvr>
                                        <p:cTn id="31" dur="166" decel="50000">
                                          <p:stCondLst>
                                            <p:cond delay="1668"/>
                                          </p:stCondLst>
                                        </p:cTn>
                                        <p:tgtEl>
                                          <p:spTgt spid="7169"/>
                                        </p:tgtEl>
                                      </p:cBhvr>
                                      <p:to x="100000" y="100000"/>
                                    </p:animScale>
                                    <p:animScale>
                                      <p:cBhvr>
                                        <p:cTn id="32" dur="26">
                                          <p:stCondLst>
                                            <p:cond delay="1808"/>
                                          </p:stCondLst>
                                        </p:cTn>
                                        <p:tgtEl>
                                          <p:spTgt spid="7169"/>
                                        </p:tgtEl>
                                      </p:cBhvr>
                                      <p:to x="100000" y="95000"/>
                                    </p:animScale>
                                    <p:animScale>
                                      <p:cBhvr>
                                        <p:cTn id="33" dur="166" decel="50000">
                                          <p:stCondLst>
                                            <p:cond delay="1834"/>
                                          </p:stCondLst>
                                        </p:cTn>
                                        <p:tgtEl>
                                          <p:spTgt spid="716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Candace\Pictures\2012-01-15\016.JPG"/>
          <p:cNvPicPr>
            <a:picLocks noChangeAspect="1" noChangeArrowheads="1"/>
          </p:cNvPicPr>
          <p:nvPr/>
        </p:nvPicPr>
        <p:blipFill>
          <a:blip r:embed="rId3" cstate="print"/>
          <a:srcRect/>
          <a:stretch>
            <a:fillRect/>
          </a:stretch>
        </p:blipFill>
        <p:spPr bwMode="auto">
          <a:xfrm>
            <a:off x="0" y="1"/>
            <a:ext cx="9144000" cy="7067550"/>
          </a:xfrm>
          <a:prstGeom prst="rect">
            <a:avLst/>
          </a:prstGeom>
          <a:ln>
            <a:noFill/>
          </a:ln>
          <a:effectLst>
            <a:softEdge rad="112500"/>
          </a:effectLst>
        </p:spPr>
      </p:pic>
      <p:sp>
        <p:nvSpPr>
          <p:cNvPr id="5" name="Rectangle 4"/>
          <p:cNvSpPr/>
          <p:nvPr/>
        </p:nvSpPr>
        <p:spPr>
          <a:xfrm rot="20448528">
            <a:off x="538938" y="5007538"/>
            <a:ext cx="4158447" cy="1200329"/>
          </a:xfrm>
          <a:prstGeom prst="rect">
            <a:avLst/>
          </a:prstGeom>
          <a:noFill/>
        </p:spPr>
        <p:txBody>
          <a:bodyPr wrap="none" lIns="91440" tIns="45720" rIns="91440" bIns="45720">
            <a:spAutoFit/>
          </a:bodyPr>
          <a:lstStyle/>
          <a:p>
            <a:pPr algn="ctr"/>
            <a:r>
              <a:rPr lang="en-US" sz="3600" b="1" cap="all" spc="0"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Jodhi</a:t>
            </a:r>
            <a:r>
              <a:rPr lang="en-US" sz="36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&amp; </a:t>
            </a:r>
            <a:r>
              <a:rPr lang="en-US" sz="3600" b="1" cap="all" spc="0"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candace</a:t>
            </a:r>
            <a:r>
              <a:rPr lang="en-US" sz="36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p>
          <a:p>
            <a:pPr algn="ctr"/>
            <a:r>
              <a:rPr lang="en-U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Camp to belong</a:t>
            </a:r>
            <a:endParaRPr lang="en-US" sz="36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 to="" calcmode="lin" valueType="num">
                                      <p:cBhvr>
                                        <p:cTn id="7" dur="1" fill="hold"/>
                                        <p:tgtEl>
                                          <p:spTgt spid="1433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dirty="0"/>
          </a:p>
        </p:txBody>
      </p:sp>
      <p:pic>
        <p:nvPicPr>
          <p:cNvPr id="11265" name="Picture 1" descr="F:\Hot 105.5 Pictures\IMG_1136.JPG"/>
          <p:cNvPicPr>
            <a:picLocks noGrp="1" noChangeAspect="1" noChangeArrowheads="1"/>
          </p:cNvPicPr>
          <p:nvPr>
            <p:ph idx="1"/>
          </p:nvPr>
        </p:nvPicPr>
        <p:blipFill>
          <a:blip r:embed="rId2" cstate="print"/>
          <a:srcRect/>
          <a:stretch>
            <a:fillRect/>
          </a:stretch>
        </p:blipFill>
        <p:spPr bwMode="auto">
          <a:xfrm>
            <a:off x="0" y="0"/>
            <a:ext cx="9144001" cy="6858001"/>
          </a:xfrm>
          <a:prstGeom prst="rect">
            <a:avLst/>
          </a:prstGeom>
          <a:noFill/>
        </p:spPr>
      </p:pic>
      <p:sp>
        <p:nvSpPr>
          <p:cNvPr id="5" name="Rectangle 4"/>
          <p:cNvSpPr/>
          <p:nvPr/>
        </p:nvSpPr>
        <p:spPr>
          <a:xfrm rot="703545">
            <a:off x="4320282" y="874452"/>
            <a:ext cx="4204229" cy="954107"/>
          </a:xfrm>
          <a:prstGeom prst="rect">
            <a:avLst/>
          </a:prstGeom>
          <a:noFill/>
        </p:spPr>
        <p:txBody>
          <a:bodyPr wrap="none" lIns="91440" tIns="45720" rIns="91440" bIns="45720">
            <a:spAutoFit/>
          </a:bodyPr>
          <a:lstStyle/>
          <a:p>
            <a:pPr algn="ctr"/>
            <a:r>
              <a:rPr lang="en-US" sz="28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Connor, Mark &amp; Seth:</a:t>
            </a:r>
          </a:p>
          <a:p>
            <a:pPr algn="ctr"/>
            <a:r>
              <a:rPr lang="en-US" sz="28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KidSport</a:t>
            </a:r>
            <a:endParaRPr lang="en-US" sz="28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0-hour-famine.gif"/>
          <p:cNvPicPr>
            <a:picLocks noChangeAspect="1"/>
          </p:cNvPicPr>
          <p:nvPr/>
        </p:nvPicPr>
        <p:blipFill>
          <a:blip r:embed="rId2" cstate="print"/>
          <a:stretch>
            <a:fillRect/>
          </a:stretch>
        </p:blipFill>
        <p:spPr>
          <a:xfrm rot="20244085">
            <a:off x="-2741" y="492220"/>
            <a:ext cx="5060959" cy="2583320"/>
          </a:xfrm>
          <a:prstGeom prst="rect">
            <a:avLst/>
          </a:prstGeom>
          <a:ln>
            <a:noFill/>
          </a:ln>
          <a:effectLst>
            <a:softEdge rad="112500"/>
          </a:effectLst>
        </p:spPr>
      </p:pic>
      <p:pic>
        <p:nvPicPr>
          <p:cNvPr id="3" name="Picture 2" descr="118.JPG"/>
          <p:cNvPicPr>
            <a:picLocks noChangeAspect="1"/>
          </p:cNvPicPr>
          <p:nvPr/>
        </p:nvPicPr>
        <p:blipFill>
          <a:blip r:embed="rId3" cstate="print"/>
          <a:stretch>
            <a:fillRect/>
          </a:stretch>
        </p:blipFill>
        <p:spPr>
          <a:xfrm rot="19775232">
            <a:off x="2654470" y="1565111"/>
            <a:ext cx="5562600" cy="4171950"/>
          </a:xfrm>
          <a:prstGeom prst="rect">
            <a:avLst/>
          </a:prstGeom>
          <a:ln>
            <a:noFill/>
          </a:ln>
          <a:effectLst>
            <a:softEdge rad="112500"/>
          </a:effectLst>
        </p:spPr>
      </p:pic>
      <p:pic>
        <p:nvPicPr>
          <p:cNvPr id="4" name="Picture 3" descr="058.JPG"/>
          <p:cNvPicPr>
            <a:picLocks noChangeAspect="1"/>
          </p:cNvPicPr>
          <p:nvPr/>
        </p:nvPicPr>
        <p:blipFill>
          <a:blip r:embed="rId4" cstate="print"/>
          <a:stretch>
            <a:fillRect/>
          </a:stretch>
        </p:blipFill>
        <p:spPr>
          <a:xfrm>
            <a:off x="0" y="4495800"/>
            <a:ext cx="3149600" cy="2362200"/>
          </a:xfrm>
          <a:prstGeom prst="rect">
            <a:avLst/>
          </a:prstGeom>
          <a:ln>
            <a:noFill/>
          </a:ln>
          <a:effectLst>
            <a:softEdge rad="112500"/>
          </a:effectLst>
        </p:spPr>
      </p:pic>
      <p:pic>
        <p:nvPicPr>
          <p:cNvPr id="5" name="Picture 4" descr="128.JPG"/>
          <p:cNvPicPr>
            <a:picLocks noChangeAspect="1"/>
          </p:cNvPicPr>
          <p:nvPr/>
        </p:nvPicPr>
        <p:blipFill>
          <a:blip r:embed="rId5" cstate="print"/>
          <a:stretch>
            <a:fillRect/>
          </a:stretch>
        </p:blipFill>
        <p:spPr>
          <a:xfrm rot="1029495">
            <a:off x="5388361" y="-1763"/>
            <a:ext cx="4064000" cy="3048000"/>
          </a:xfrm>
          <a:prstGeom prst="rect">
            <a:avLst/>
          </a:prstGeom>
          <a:ln>
            <a:noFill/>
          </a:ln>
          <a:effectLst>
            <a:softEdge rad="112500"/>
          </a:effectLst>
        </p:spPr>
      </p:pic>
      <p:sp>
        <p:nvSpPr>
          <p:cNvPr id="7" name="Rectangle 6"/>
          <p:cNvSpPr/>
          <p:nvPr/>
        </p:nvSpPr>
        <p:spPr>
          <a:xfrm rot="483698">
            <a:off x="4957319" y="5740191"/>
            <a:ext cx="4148912" cy="830997"/>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Sam, Chad, Geoff &amp; Zack:</a:t>
            </a:r>
          </a:p>
          <a:p>
            <a:pPr algn="ctr"/>
            <a:r>
              <a:rPr 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World Vision</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ransition spd="slow">
    <p:wheel spokes="8"/>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Template>
  <TotalTime>789</TotalTime>
  <Words>956</Words>
  <Application>Microsoft Office PowerPoint</Application>
  <PresentationFormat>On-screen Show (4:3)</PresentationFormat>
  <Paragraphs>88</Paragraphs>
  <Slides>24</Slides>
  <Notes>1</Notes>
  <HiddenSlides>0</HiddenSlides>
  <MMClips>0</MMClips>
  <ScaleCrop>false</ScaleCrop>
  <HeadingPairs>
    <vt:vector size="4" baseType="variant">
      <vt:variant>
        <vt:lpstr>Theme</vt:lpstr>
      </vt:variant>
      <vt:variant>
        <vt:i4>4</vt:i4>
      </vt:variant>
      <vt:variant>
        <vt:lpstr>Slide Titles</vt:lpstr>
      </vt:variant>
      <vt:variant>
        <vt:i4>24</vt:i4>
      </vt:variant>
    </vt:vector>
  </HeadingPairs>
  <TitlesOfParts>
    <vt:vector size="28" baseType="lpstr">
      <vt:lpstr>Metro</vt:lpstr>
      <vt:lpstr>Office Theme</vt:lpstr>
      <vt:lpstr>1_Office Theme</vt:lpstr>
      <vt:lpstr>2_Office Theme</vt:lpstr>
      <vt:lpstr>Project Based Learning at morell Regional high school</vt:lpstr>
      <vt:lpstr>What is PBL?</vt:lpstr>
      <vt:lpstr>PBL at Morell Regional High: All you need is a ‘Guiding Question’</vt:lpstr>
      <vt:lpstr>Then students got to work…</vt:lpstr>
      <vt:lpstr>Slide 5</vt:lpstr>
      <vt:lpstr>Slide 6</vt:lpstr>
      <vt:lpstr>Slide 7</vt:lpstr>
      <vt:lpstr>Slide 8</vt:lpstr>
      <vt:lpstr>Slide 9</vt:lpstr>
      <vt:lpstr>Slide 10</vt:lpstr>
      <vt:lpstr>Slide 11</vt:lpstr>
      <vt:lpstr>Slide 12</vt:lpstr>
      <vt:lpstr>Slide 13</vt:lpstr>
      <vt:lpstr>Slide 14</vt:lpstr>
      <vt:lpstr>Kelsey, Avery, Bethany &amp; Kaitlyn:  PEI Humane Society</vt:lpstr>
      <vt:lpstr>High-Fives!</vt:lpstr>
      <vt:lpstr>Doggone Safe Presentation </vt:lpstr>
      <vt:lpstr>These students really enjoyed it</vt:lpstr>
      <vt:lpstr>Slide 19</vt:lpstr>
      <vt:lpstr>And of course…</vt:lpstr>
      <vt:lpstr>Slide 21</vt:lpstr>
      <vt:lpstr>Slide 22</vt:lpstr>
      <vt:lpstr>Slide 23</vt:lpstr>
      <vt:lpstr>Slide 24</vt:lpstr>
    </vt:vector>
  </TitlesOfParts>
  <Company>ITSS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Project Based Learning</dc:title>
  <dc:creator>Default</dc:creator>
  <cp:lastModifiedBy>Default</cp:lastModifiedBy>
  <cp:revision>56</cp:revision>
  <dcterms:created xsi:type="dcterms:W3CDTF">2012-04-24T18:15:35Z</dcterms:created>
  <dcterms:modified xsi:type="dcterms:W3CDTF">2012-06-26T13:20:02Z</dcterms:modified>
</cp:coreProperties>
</file>